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Lora"/>
      <p:regular r:id="rId30"/>
      <p:bold r:id="rId31"/>
      <p:italic r:id="rId32"/>
      <p:boldItalic r:id="rId33"/>
    </p:embeddedFont>
    <p:embeddedFont>
      <p:font typeface="Average"/>
      <p:regular r:id="rId34"/>
    </p:embeddedFont>
    <p:embeddedFont>
      <p:font typeface="Oswald"/>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ora-bold.fntdata"/><Relationship Id="rId30" Type="http://schemas.openxmlformats.org/officeDocument/2006/relationships/font" Target="fonts/Lora-regular.fntdata"/><Relationship Id="rId11" Type="http://schemas.openxmlformats.org/officeDocument/2006/relationships/slide" Target="slides/slide6.xml"/><Relationship Id="rId33" Type="http://schemas.openxmlformats.org/officeDocument/2006/relationships/font" Target="fonts/Lora-boldItalic.fntdata"/><Relationship Id="rId10" Type="http://schemas.openxmlformats.org/officeDocument/2006/relationships/slide" Target="slides/slide5.xml"/><Relationship Id="rId32" Type="http://schemas.openxmlformats.org/officeDocument/2006/relationships/font" Target="fonts/Lora-italic.fntdata"/><Relationship Id="rId13" Type="http://schemas.openxmlformats.org/officeDocument/2006/relationships/slide" Target="slides/slide8.xml"/><Relationship Id="rId35" Type="http://schemas.openxmlformats.org/officeDocument/2006/relationships/font" Target="fonts/Oswald-regular.fntdata"/><Relationship Id="rId12" Type="http://schemas.openxmlformats.org/officeDocument/2006/relationships/slide" Target="slides/slide7.xml"/><Relationship Id="rId34" Type="http://schemas.openxmlformats.org/officeDocument/2006/relationships/font" Target="fonts/Average-regular.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Oswald-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a933ef43c5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a933ef43c5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a933ef43c5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a933ef43c5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b2169838af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b2169838af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a933ef43c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a933ef43c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a933ef43c5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a933ef43c5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b1fe9825e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b1fe9825e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b1fe9825e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b1fe9825e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b1fe9825e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b1fe9825e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a933ef43c5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a933ef43c5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b220288ac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b220288ac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a933ef43c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a933ef43c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a933ef43c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a933ef43c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b220288ac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b220288ac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b220288ac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b220288ac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a933ef43c5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a933ef43c5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a933ef43c5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a933ef43c5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a933ef43c5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a933ef43c5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a933ef43c5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a933ef43c5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a933ef43c5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a933ef43c5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a933ef43c5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a933ef43c5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a933ef43c5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a933ef43c5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a933ef43c5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a933ef43c5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a933ef43c5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a933ef43c5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6.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8.png"/><Relationship Id="rId4" Type="http://schemas.openxmlformats.org/officeDocument/2006/relationships/image" Target="../media/image5.png"/><Relationship Id="rId5"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23.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png"/><Relationship Id="rId4" Type="http://schemas.openxmlformats.org/officeDocument/2006/relationships/image" Target="../media/image22.png"/><Relationship Id="rId9" Type="http://schemas.openxmlformats.org/officeDocument/2006/relationships/image" Target="../media/image17.png"/><Relationship Id="rId5" Type="http://schemas.openxmlformats.org/officeDocument/2006/relationships/image" Target="../media/image12.png"/><Relationship Id="rId6" Type="http://schemas.openxmlformats.org/officeDocument/2006/relationships/image" Target="../media/image15.png"/><Relationship Id="rId7" Type="http://schemas.openxmlformats.org/officeDocument/2006/relationships/image" Target="../media/image21.png"/><Relationship Id="rId8"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image" Target="../media/image20.png"/><Relationship Id="rId5"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tecvolucion.com/la-paradoja-braess/" TargetMode="External"/><Relationship Id="rId4" Type="http://schemas.openxmlformats.org/officeDocument/2006/relationships/hyperlink" Target="https://es.coursera.org/lecture/analisis-sistemas-de-transporte/paradoja-de-braess-4V3ER" TargetMode="External"/><Relationship Id="rId5" Type="http://schemas.openxmlformats.org/officeDocument/2006/relationships/hyperlink" Target="https://www.bbc.com/mundo/noticias/2015/02/150220_teoria_de_juegos_que_es_finde_dv"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latin typeface="Courier New"/>
                <a:ea typeface="Courier New"/>
                <a:cs typeface="Courier New"/>
                <a:sym typeface="Courier New"/>
              </a:rPr>
              <a:t>Paradoja de Braess</a:t>
            </a:r>
            <a:endParaRPr>
              <a:latin typeface="Courier New"/>
              <a:ea typeface="Courier New"/>
              <a:cs typeface="Courier New"/>
              <a:sym typeface="Courier New"/>
            </a:endParaRPr>
          </a:p>
        </p:txBody>
      </p:sp>
      <p:sp>
        <p:nvSpPr>
          <p:cNvPr id="60" name="Google Shape;60;p13"/>
          <p:cNvSpPr txBox="1"/>
          <p:nvPr>
            <p:ph idx="1" type="subTitle"/>
          </p:nvPr>
        </p:nvSpPr>
        <p:spPr>
          <a:xfrm>
            <a:off x="616500" y="3291325"/>
            <a:ext cx="4079700" cy="1702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s" sz="1300">
                <a:solidFill>
                  <a:schemeClr val="dk1"/>
                </a:solidFill>
                <a:latin typeface="Courier New"/>
                <a:ea typeface="Courier New"/>
                <a:cs typeface="Courier New"/>
                <a:sym typeface="Courier New"/>
              </a:rPr>
              <a:t>Jordi Legorreta</a:t>
            </a:r>
            <a:endParaRPr sz="1300">
              <a:solidFill>
                <a:schemeClr val="dk1"/>
              </a:solidFill>
              <a:latin typeface="Courier New"/>
              <a:ea typeface="Courier New"/>
              <a:cs typeface="Courier New"/>
              <a:sym typeface="Courier New"/>
            </a:endParaRPr>
          </a:p>
          <a:p>
            <a:pPr indent="0" lvl="0" marL="0" rtl="0" algn="l">
              <a:lnSpc>
                <a:spcPct val="115000"/>
              </a:lnSpc>
              <a:spcBef>
                <a:spcPts val="1200"/>
              </a:spcBef>
              <a:spcAft>
                <a:spcPts val="0"/>
              </a:spcAft>
              <a:buClr>
                <a:schemeClr val="dk1"/>
              </a:buClr>
              <a:buSzPts val="1100"/>
              <a:buFont typeface="Arial"/>
              <a:buNone/>
            </a:pPr>
            <a:r>
              <a:rPr lang="es" sz="1300">
                <a:solidFill>
                  <a:schemeClr val="dk1"/>
                </a:solidFill>
                <a:latin typeface="Courier New"/>
                <a:ea typeface="Courier New"/>
                <a:cs typeface="Courier New"/>
                <a:sym typeface="Courier New"/>
              </a:rPr>
              <a:t>David López</a:t>
            </a:r>
            <a:endParaRPr sz="1300">
              <a:solidFill>
                <a:schemeClr val="dk1"/>
              </a:solidFill>
              <a:latin typeface="Courier New"/>
              <a:ea typeface="Courier New"/>
              <a:cs typeface="Courier New"/>
              <a:sym typeface="Courier New"/>
            </a:endParaRPr>
          </a:p>
          <a:p>
            <a:pPr indent="0" lvl="0" marL="0" rtl="0" algn="l">
              <a:lnSpc>
                <a:spcPct val="115000"/>
              </a:lnSpc>
              <a:spcBef>
                <a:spcPts val="1200"/>
              </a:spcBef>
              <a:spcAft>
                <a:spcPts val="0"/>
              </a:spcAft>
              <a:buClr>
                <a:schemeClr val="dk1"/>
              </a:buClr>
              <a:buSzPts val="1100"/>
              <a:buFont typeface="Arial"/>
              <a:buNone/>
            </a:pPr>
            <a:r>
              <a:rPr lang="es" sz="1300">
                <a:solidFill>
                  <a:schemeClr val="dk1"/>
                </a:solidFill>
                <a:latin typeface="Courier New"/>
                <a:ea typeface="Courier New"/>
                <a:cs typeface="Courier New"/>
                <a:sym typeface="Courier New"/>
              </a:rPr>
              <a:t>Ana Muñiz</a:t>
            </a:r>
            <a:endParaRPr sz="1300">
              <a:solidFill>
                <a:schemeClr val="dk1"/>
              </a:solidFill>
              <a:latin typeface="Courier New"/>
              <a:ea typeface="Courier New"/>
              <a:cs typeface="Courier New"/>
              <a:sym typeface="Courier New"/>
            </a:endParaRPr>
          </a:p>
          <a:p>
            <a:pPr indent="0" lvl="0" marL="0" rtl="0" algn="l">
              <a:lnSpc>
                <a:spcPct val="115000"/>
              </a:lnSpc>
              <a:spcBef>
                <a:spcPts val="1200"/>
              </a:spcBef>
              <a:spcAft>
                <a:spcPts val="0"/>
              </a:spcAft>
              <a:buClr>
                <a:schemeClr val="dk1"/>
              </a:buClr>
              <a:buSzPts val="1100"/>
              <a:buFont typeface="Arial"/>
              <a:buNone/>
            </a:pPr>
            <a:r>
              <a:rPr lang="es" sz="1300">
                <a:solidFill>
                  <a:schemeClr val="dk1"/>
                </a:solidFill>
                <a:latin typeface="Courier New"/>
                <a:ea typeface="Courier New"/>
                <a:cs typeface="Courier New"/>
                <a:sym typeface="Courier New"/>
              </a:rPr>
              <a:t>Paulina Vásquez-Colmenares</a:t>
            </a:r>
            <a:endParaRPr sz="1300">
              <a:solidFill>
                <a:schemeClr val="dk1"/>
              </a:solidFill>
              <a:latin typeface="Courier New"/>
              <a:ea typeface="Courier New"/>
              <a:cs typeface="Courier New"/>
              <a:sym typeface="Courier New"/>
            </a:endParaRPr>
          </a:p>
          <a:p>
            <a:pPr indent="0" lvl="0" marL="0" rtl="0" algn="l">
              <a:spcBef>
                <a:spcPts val="1200"/>
              </a:spcBef>
              <a:spcAft>
                <a:spcPts val="0"/>
              </a:spcAft>
              <a:buNone/>
            </a:pPr>
            <a:r>
              <a:t/>
            </a:r>
            <a:endParaRPr>
              <a:solidFill>
                <a:schemeClr val="lt1"/>
              </a:solidFill>
              <a:latin typeface="Courier New"/>
              <a:ea typeface="Courier New"/>
              <a:cs typeface="Courier New"/>
              <a:sym typeface="Courier New"/>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Equilibrio de Nash</a:t>
            </a:r>
            <a:endParaRPr/>
          </a:p>
        </p:txBody>
      </p:sp>
      <p:sp>
        <p:nvSpPr>
          <p:cNvPr id="131" name="Google Shape;131;p22"/>
          <p:cNvSpPr txBox="1"/>
          <p:nvPr>
            <p:ph idx="1" type="body"/>
          </p:nvPr>
        </p:nvSpPr>
        <p:spPr>
          <a:xfrm>
            <a:off x="311700" y="1152475"/>
            <a:ext cx="8408100" cy="20523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s"/>
              <a:t>Equilibrio de Nash: </a:t>
            </a:r>
            <a:endParaRPr/>
          </a:p>
          <a:p>
            <a:pPr indent="-317500" lvl="0" marL="457200" rtl="0" algn="l">
              <a:spcBef>
                <a:spcPts val="1600"/>
              </a:spcBef>
              <a:spcAft>
                <a:spcPts val="0"/>
              </a:spcAft>
              <a:buSzPts val="1400"/>
              <a:buAutoNum type="arabicParenR"/>
            </a:pPr>
            <a:r>
              <a:rPr lang="es"/>
              <a:t>Cada jugador adopta su mejor estrategia</a:t>
            </a:r>
            <a:endParaRPr/>
          </a:p>
          <a:p>
            <a:pPr indent="-317500" lvl="0" marL="457200" rtl="0" algn="l">
              <a:spcBef>
                <a:spcPts val="0"/>
              </a:spcBef>
              <a:spcAft>
                <a:spcPts val="0"/>
              </a:spcAft>
              <a:buSzPts val="1400"/>
              <a:buAutoNum type="arabicParenR"/>
            </a:pPr>
            <a:r>
              <a:rPr lang="es"/>
              <a:t>Los jugadores conocen las estrategias de los demás.</a:t>
            </a:r>
            <a:endParaRPr/>
          </a:p>
          <a:p>
            <a:pPr indent="0" lvl="0" marL="457200" rtl="0" algn="l">
              <a:spcBef>
                <a:spcPts val="1600"/>
              </a:spcBef>
              <a:spcAft>
                <a:spcPts val="1600"/>
              </a:spcAft>
              <a:buNone/>
            </a:pPr>
            <a:r>
              <a:rPr lang="es"/>
              <a:t>Resultado:  Cada jugador toma su mejor decisión, de forma egoísta. Su mejor posibilidad no necesariamente es la mejor.</a:t>
            </a:r>
            <a:endParaRPr/>
          </a:p>
        </p:txBody>
      </p:sp>
      <p:pic>
        <p:nvPicPr>
          <p:cNvPr id="132" name="Google Shape;132;p22"/>
          <p:cNvPicPr preferRelativeResize="0"/>
          <p:nvPr/>
        </p:nvPicPr>
        <p:blipFill>
          <a:blip r:embed="rId3">
            <a:alphaModFix/>
          </a:blip>
          <a:stretch>
            <a:fillRect/>
          </a:stretch>
        </p:blipFill>
        <p:spPr>
          <a:xfrm>
            <a:off x="3018477" y="3011552"/>
            <a:ext cx="2994550" cy="14949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Método y Simulación </a:t>
            </a:r>
            <a:endParaRPr/>
          </a:p>
        </p:txBody>
      </p:sp>
      <p:sp>
        <p:nvSpPr>
          <p:cNvPr id="138" name="Google Shape;138;p2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Objetivos </a:t>
            </a:r>
            <a:endParaRPr/>
          </a:p>
        </p:txBody>
      </p:sp>
      <p:sp>
        <p:nvSpPr>
          <p:cNvPr id="144" name="Google Shape;144;p24"/>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45" name="Google Shape;145;p2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s"/>
              <a:t>Utilizando métodos para simular demostraremos la paradoja de manera práctica. </a:t>
            </a:r>
            <a:endParaRPr/>
          </a:p>
          <a:p>
            <a:pPr indent="-342900" lvl="0" marL="457200" rtl="0" algn="l">
              <a:spcBef>
                <a:spcPts val="0"/>
              </a:spcBef>
              <a:spcAft>
                <a:spcPts val="0"/>
              </a:spcAft>
              <a:buSzPts val="1800"/>
              <a:buChar char="-"/>
            </a:pPr>
            <a:r>
              <a:rPr lang="es"/>
              <a:t>Ilustrar los problemas a los que nos enfrentamos al simular.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Supuestos</a:t>
            </a:r>
            <a:endParaRPr/>
          </a:p>
        </p:txBody>
      </p:sp>
      <p:sp>
        <p:nvSpPr>
          <p:cNvPr id="151" name="Google Shape;151;p25"/>
          <p:cNvSpPr txBox="1"/>
          <p:nvPr>
            <p:ph idx="1" type="body"/>
          </p:nvPr>
        </p:nvSpPr>
        <p:spPr>
          <a:xfrm>
            <a:off x="311700" y="3304523"/>
            <a:ext cx="3333600" cy="13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a:p>
            <a:pPr indent="-317500" lvl="0" marL="457200" rtl="0" algn="l">
              <a:spcBef>
                <a:spcPts val="1600"/>
              </a:spcBef>
              <a:spcAft>
                <a:spcPts val="0"/>
              </a:spcAft>
              <a:buSzPts val="1400"/>
              <a:buChar char="-"/>
            </a:pPr>
            <a:r>
              <a:rPr lang="es" sz="1400"/>
              <a:t>Los agentes o conductores son seres egoístas y la información que poseen es imperfecta. </a:t>
            </a:r>
            <a:endParaRPr sz="1400"/>
          </a:p>
        </p:txBody>
      </p:sp>
      <p:grpSp>
        <p:nvGrpSpPr>
          <p:cNvPr id="152" name="Google Shape;152;p25"/>
          <p:cNvGrpSpPr/>
          <p:nvPr/>
        </p:nvGrpSpPr>
        <p:grpSpPr>
          <a:xfrm>
            <a:off x="3867137" y="1152482"/>
            <a:ext cx="704872" cy="862721"/>
            <a:chOff x="-32927950" y="3586425"/>
            <a:chExt cx="293025" cy="291450"/>
          </a:xfrm>
        </p:grpSpPr>
        <p:sp>
          <p:nvSpPr>
            <p:cNvPr id="153" name="Google Shape;153;p2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 name="Google Shape;158;p25"/>
          <p:cNvGrpSpPr/>
          <p:nvPr/>
        </p:nvGrpSpPr>
        <p:grpSpPr>
          <a:xfrm rot="5400000">
            <a:off x="7046247" y="2596931"/>
            <a:ext cx="704876" cy="862721"/>
            <a:chOff x="-32569575" y="3586425"/>
            <a:chExt cx="292225" cy="291450"/>
          </a:xfrm>
        </p:grpSpPr>
        <p:sp>
          <p:nvSpPr>
            <p:cNvPr id="159" name="Google Shape;159;p2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25"/>
          <p:cNvGrpSpPr/>
          <p:nvPr/>
        </p:nvGrpSpPr>
        <p:grpSpPr>
          <a:xfrm rot="-5400000">
            <a:off x="6436647" y="2596931"/>
            <a:ext cx="704876" cy="862721"/>
            <a:chOff x="-32569575" y="3586425"/>
            <a:chExt cx="292225" cy="291450"/>
          </a:xfrm>
        </p:grpSpPr>
        <p:sp>
          <p:nvSpPr>
            <p:cNvPr id="162" name="Google Shape;162;p2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25"/>
          <p:cNvGrpSpPr/>
          <p:nvPr/>
        </p:nvGrpSpPr>
        <p:grpSpPr>
          <a:xfrm>
            <a:off x="1238445" y="2351005"/>
            <a:ext cx="1144910" cy="1125406"/>
            <a:chOff x="-55202750" y="3198925"/>
            <a:chExt cx="318225" cy="316650"/>
          </a:xfrm>
        </p:grpSpPr>
        <p:sp>
          <p:nvSpPr>
            <p:cNvPr id="165" name="Google Shape;165;p2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25"/>
          <p:cNvSpPr txBox="1"/>
          <p:nvPr>
            <p:ph idx="1" type="body"/>
          </p:nvPr>
        </p:nvSpPr>
        <p:spPr>
          <a:xfrm>
            <a:off x="2673900" y="2219275"/>
            <a:ext cx="3333600" cy="981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s" sz="1400"/>
              <a:t>A cada camino se le asocia una función de flujo de tráfico que determina el tiempo de viaje. </a:t>
            </a:r>
            <a:endParaRPr sz="1400"/>
          </a:p>
          <a:p>
            <a:pPr indent="0" lvl="0" marL="0" rtl="0" algn="l">
              <a:spcBef>
                <a:spcPts val="1600"/>
              </a:spcBef>
              <a:spcAft>
                <a:spcPts val="1600"/>
              </a:spcAft>
              <a:buNone/>
            </a:pPr>
            <a:r>
              <a:t/>
            </a:r>
            <a:endParaRPr sz="1400"/>
          </a:p>
        </p:txBody>
      </p:sp>
      <p:sp>
        <p:nvSpPr>
          <p:cNvPr id="168" name="Google Shape;168;p25"/>
          <p:cNvSpPr txBox="1"/>
          <p:nvPr>
            <p:ph idx="1" type="body"/>
          </p:nvPr>
        </p:nvSpPr>
        <p:spPr>
          <a:xfrm>
            <a:off x="5264700" y="3743275"/>
            <a:ext cx="3333600" cy="1743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sz="1400"/>
              <a:t>Considerar un número determinado de caminos desde un mismo punto de salida y de llegada. </a:t>
            </a:r>
            <a:endParaRPr sz="1400"/>
          </a:p>
          <a:p>
            <a:pPr indent="0" lvl="0" marL="457200" rtl="0" algn="l">
              <a:spcBef>
                <a:spcPts val="1600"/>
              </a:spcBef>
              <a:spcAft>
                <a:spcPts val="1600"/>
              </a:spcAft>
              <a:buNone/>
            </a:pPr>
            <a:r>
              <a:t/>
            </a:r>
            <a:endParaRPr sz="1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Enfoque Frecuentista</a:t>
            </a:r>
            <a:endParaRPr/>
          </a:p>
        </p:txBody>
      </p:sp>
      <p:sp>
        <p:nvSpPr>
          <p:cNvPr id="174" name="Google Shape;174;p26"/>
          <p:cNvSpPr txBox="1"/>
          <p:nvPr>
            <p:ph idx="1" type="body"/>
          </p:nvPr>
        </p:nvSpPr>
        <p:spPr>
          <a:xfrm>
            <a:off x="311700" y="1152475"/>
            <a:ext cx="3999900" cy="3551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s"/>
              <a:t>4000 coches (personas)</a:t>
            </a:r>
            <a:endParaRPr/>
          </a:p>
          <a:p>
            <a:pPr indent="0" lvl="0" marL="457200" rtl="0" algn="l">
              <a:spcBef>
                <a:spcPts val="1600"/>
              </a:spcBef>
              <a:spcAft>
                <a:spcPts val="0"/>
              </a:spcAft>
              <a:buNone/>
            </a:pPr>
            <a:r>
              <a:rPr lang="es"/>
              <a:t>Van de su </a:t>
            </a:r>
            <a:r>
              <a:rPr lang="es">
                <a:solidFill>
                  <a:srgbClr val="FFFFFF"/>
                </a:solidFill>
              </a:rPr>
              <a:t>CASA</a:t>
            </a:r>
            <a:r>
              <a:rPr lang="es"/>
              <a:t> a su </a:t>
            </a:r>
            <a:r>
              <a:rPr lang="es">
                <a:solidFill>
                  <a:schemeClr val="dk1"/>
                </a:solidFill>
              </a:rPr>
              <a:t>TRABAJO</a:t>
            </a:r>
            <a:endParaRPr>
              <a:solidFill>
                <a:schemeClr val="dk1"/>
              </a:solidFill>
            </a:endParaRPr>
          </a:p>
          <a:p>
            <a:pPr indent="-317500" lvl="0" marL="457200" rtl="0" algn="l">
              <a:spcBef>
                <a:spcPts val="1600"/>
              </a:spcBef>
              <a:spcAft>
                <a:spcPts val="0"/>
              </a:spcAft>
              <a:buSzPts val="1400"/>
              <a:buChar char="●"/>
            </a:pPr>
            <a:r>
              <a:rPr lang="es"/>
              <a:t>Ruta </a:t>
            </a:r>
            <a:r>
              <a:rPr lang="es" sz="1500">
                <a:solidFill>
                  <a:srgbClr val="FFFFFF"/>
                </a:solidFill>
              </a:rPr>
              <a:t>A</a:t>
            </a:r>
            <a:r>
              <a:rPr lang="es"/>
              <a:t> = T</a:t>
            </a:r>
            <a:r>
              <a:rPr baseline="-25000" lang="es"/>
              <a:t>A</a:t>
            </a:r>
            <a:r>
              <a:rPr lang="es"/>
              <a:t>/100 + 45</a:t>
            </a:r>
            <a:endParaRPr/>
          </a:p>
          <a:p>
            <a:pPr indent="0" lvl="0" marL="0" rtl="0" algn="l">
              <a:spcBef>
                <a:spcPts val="1600"/>
              </a:spcBef>
              <a:spcAft>
                <a:spcPts val="0"/>
              </a:spcAft>
              <a:buNone/>
            </a:pPr>
            <a:r>
              <a:t/>
            </a:r>
            <a:endParaRPr/>
          </a:p>
          <a:p>
            <a:pPr indent="-317500" lvl="0" marL="457200" rtl="0" algn="l">
              <a:spcBef>
                <a:spcPts val="1600"/>
              </a:spcBef>
              <a:spcAft>
                <a:spcPts val="0"/>
              </a:spcAft>
              <a:buSzPts val="1400"/>
              <a:buChar char="●"/>
            </a:pPr>
            <a:r>
              <a:rPr lang="es"/>
              <a:t>Ruta </a:t>
            </a:r>
            <a:r>
              <a:rPr lang="es" sz="1500">
                <a:solidFill>
                  <a:srgbClr val="FFFFFF"/>
                </a:solidFill>
              </a:rPr>
              <a:t>B</a:t>
            </a:r>
            <a:r>
              <a:rPr lang="es"/>
              <a:t> = </a:t>
            </a:r>
            <a:r>
              <a:rPr lang="es"/>
              <a:t>45 + T</a:t>
            </a:r>
            <a:r>
              <a:rPr baseline="-25000" lang="es"/>
              <a:t>B</a:t>
            </a:r>
            <a:r>
              <a:rPr lang="es"/>
              <a:t>/100 + 45</a:t>
            </a:r>
            <a:endParaRPr/>
          </a:p>
          <a:p>
            <a:pPr indent="0" lvl="0" marL="0" rtl="0" algn="l">
              <a:spcBef>
                <a:spcPts val="1600"/>
              </a:spcBef>
              <a:spcAft>
                <a:spcPts val="0"/>
              </a:spcAft>
              <a:buNone/>
            </a:pPr>
            <a:r>
              <a:t/>
            </a:r>
            <a:endParaRPr/>
          </a:p>
          <a:p>
            <a:pPr indent="-317500" lvl="0" marL="457200" rtl="0" algn="l">
              <a:spcBef>
                <a:spcPts val="1600"/>
              </a:spcBef>
              <a:spcAft>
                <a:spcPts val="0"/>
              </a:spcAft>
              <a:buSzPts val="1400"/>
              <a:buChar char="●"/>
            </a:pPr>
            <a:r>
              <a:rPr lang="es"/>
              <a:t>Ruta </a:t>
            </a:r>
            <a:r>
              <a:rPr lang="es" sz="1500">
                <a:solidFill>
                  <a:srgbClr val="FFFFFF"/>
                </a:solidFill>
              </a:rPr>
              <a:t>C</a:t>
            </a:r>
            <a:r>
              <a:rPr lang="es">
                <a:solidFill>
                  <a:srgbClr val="FFFFFF"/>
                </a:solidFill>
              </a:rPr>
              <a:t> </a:t>
            </a:r>
            <a:r>
              <a:rPr lang="es"/>
              <a:t>= </a:t>
            </a:r>
            <a:r>
              <a:rPr lang="es"/>
              <a:t>T</a:t>
            </a:r>
            <a:r>
              <a:rPr baseline="-25000" lang="es"/>
              <a:t>A</a:t>
            </a:r>
            <a:r>
              <a:rPr lang="es"/>
              <a:t>/100 + T</a:t>
            </a:r>
            <a:r>
              <a:rPr baseline="-25000" lang="es"/>
              <a:t>B</a:t>
            </a:r>
            <a:r>
              <a:rPr lang="es"/>
              <a:t>/100</a:t>
            </a:r>
            <a:endParaRPr/>
          </a:p>
          <a:p>
            <a:pPr indent="0" lvl="0" marL="0" rtl="0" algn="l">
              <a:spcBef>
                <a:spcPts val="1600"/>
              </a:spcBef>
              <a:spcAft>
                <a:spcPts val="1600"/>
              </a:spcAft>
              <a:buNone/>
            </a:pPr>
            <a:r>
              <a:rPr lang="es"/>
              <a:t>	(Construida posteriormente)</a:t>
            </a:r>
            <a:endParaRPr/>
          </a:p>
        </p:txBody>
      </p:sp>
      <p:sp>
        <p:nvSpPr>
          <p:cNvPr id="175" name="Google Shape;175;p26"/>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6" name="Google Shape;176;p26"/>
          <p:cNvPicPr preferRelativeResize="0"/>
          <p:nvPr/>
        </p:nvPicPr>
        <p:blipFill>
          <a:blip r:embed="rId3">
            <a:alphaModFix/>
          </a:blip>
          <a:stretch>
            <a:fillRect/>
          </a:stretch>
        </p:blipFill>
        <p:spPr>
          <a:xfrm>
            <a:off x="4832400" y="1017725"/>
            <a:ext cx="3999900" cy="1573025"/>
          </a:xfrm>
          <a:prstGeom prst="rect">
            <a:avLst/>
          </a:prstGeom>
          <a:noFill/>
          <a:ln>
            <a:noFill/>
          </a:ln>
        </p:spPr>
      </p:pic>
      <p:pic>
        <p:nvPicPr>
          <p:cNvPr id="177" name="Google Shape;177;p26"/>
          <p:cNvPicPr preferRelativeResize="0"/>
          <p:nvPr/>
        </p:nvPicPr>
        <p:blipFill>
          <a:blip r:embed="rId4">
            <a:alphaModFix/>
          </a:blip>
          <a:stretch>
            <a:fillRect/>
          </a:stretch>
        </p:blipFill>
        <p:spPr>
          <a:xfrm>
            <a:off x="4832400" y="3130600"/>
            <a:ext cx="3999900" cy="15730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Enfoque Frecuentista</a:t>
            </a:r>
            <a:endParaRPr/>
          </a:p>
        </p:txBody>
      </p:sp>
      <p:sp>
        <p:nvSpPr>
          <p:cNvPr id="183" name="Google Shape;183;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s" sz="1600"/>
              <a:t>La persona número 1 sale de su casa a las 5:00 de la mañana (no hay tráfico).</a:t>
            </a:r>
            <a:endParaRPr sz="1600"/>
          </a:p>
          <a:p>
            <a:pPr indent="0" lvl="0" marL="0" rtl="0" algn="l">
              <a:spcBef>
                <a:spcPts val="1600"/>
              </a:spcBef>
              <a:spcAft>
                <a:spcPts val="0"/>
              </a:spcAft>
              <a:buNone/>
            </a:pPr>
            <a:r>
              <a:t/>
            </a:r>
            <a:endParaRPr/>
          </a:p>
          <a:p>
            <a:pPr indent="-330200" lvl="0" marL="457200" rtl="0" algn="l">
              <a:spcBef>
                <a:spcPts val="1600"/>
              </a:spcBef>
              <a:spcAft>
                <a:spcPts val="0"/>
              </a:spcAft>
              <a:buSzPts val="1600"/>
              <a:buChar char="●"/>
            </a:pPr>
            <a:r>
              <a:rPr lang="es" sz="1600"/>
              <a:t>La persona número 4000 sale a las 11:00 de la mañana (cuando hay muchísimo tráfico).</a:t>
            </a:r>
            <a:endParaRPr sz="1600"/>
          </a:p>
          <a:p>
            <a:pPr indent="0" lvl="0" marL="0" rtl="0" algn="l">
              <a:spcBef>
                <a:spcPts val="1600"/>
              </a:spcBef>
              <a:spcAft>
                <a:spcPts val="0"/>
              </a:spcAft>
              <a:buNone/>
            </a:pPr>
            <a:r>
              <a:t/>
            </a:r>
            <a:endParaRPr/>
          </a:p>
          <a:p>
            <a:pPr indent="-330200" lvl="0" marL="457200" rtl="0" algn="l">
              <a:spcBef>
                <a:spcPts val="1600"/>
              </a:spcBef>
              <a:spcAft>
                <a:spcPts val="0"/>
              </a:spcAft>
              <a:buSzPts val="1600"/>
              <a:buChar char="●"/>
            </a:pPr>
            <a:r>
              <a:rPr lang="es" sz="1600"/>
              <a:t>Es decir, El número de las personas está directamente relacionado con el tiempo de trayecto que le toma ir al trabajo (entre mayor sea su número, es más probable que le tome más tiempo ir al trabajo, pero también depende de la ruta que tome).</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Enfoque Frecuentista</a:t>
            </a:r>
            <a:endParaRPr/>
          </a:p>
        </p:txBody>
      </p:sp>
      <p:sp>
        <p:nvSpPr>
          <p:cNvPr id="189" name="Google Shape;189;p28"/>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s"/>
              <a:t>Ruta A</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317500" lvl="0" marL="457200" rtl="0" algn="l">
              <a:spcBef>
                <a:spcPts val="1600"/>
              </a:spcBef>
              <a:spcAft>
                <a:spcPts val="0"/>
              </a:spcAft>
              <a:buSzPts val="1400"/>
              <a:buChar char="●"/>
            </a:pPr>
            <a:r>
              <a:rPr lang="es"/>
              <a:t>Ruta B</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317500" lvl="0" marL="457200" rtl="0" algn="l">
              <a:spcBef>
                <a:spcPts val="1600"/>
              </a:spcBef>
              <a:spcAft>
                <a:spcPts val="0"/>
              </a:spcAft>
              <a:buSzPts val="1400"/>
              <a:buChar char="●"/>
            </a:pPr>
            <a:r>
              <a:rPr lang="es"/>
              <a:t>Ruta C</a:t>
            </a:r>
            <a:endParaRPr/>
          </a:p>
        </p:txBody>
      </p:sp>
      <p:sp>
        <p:nvSpPr>
          <p:cNvPr id="190" name="Google Shape;190;p28"/>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91" name="Google Shape;191;p28"/>
          <p:cNvPicPr preferRelativeResize="0"/>
          <p:nvPr/>
        </p:nvPicPr>
        <p:blipFill>
          <a:blip r:embed="rId3">
            <a:alphaModFix/>
          </a:blip>
          <a:stretch>
            <a:fillRect/>
          </a:stretch>
        </p:blipFill>
        <p:spPr>
          <a:xfrm>
            <a:off x="4832400" y="113175"/>
            <a:ext cx="2695575" cy="1438275"/>
          </a:xfrm>
          <a:prstGeom prst="rect">
            <a:avLst/>
          </a:prstGeom>
          <a:noFill/>
          <a:ln>
            <a:noFill/>
          </a:ln>
        </p:spPr>
      </p:pic>
      <p:pic>
        <p:nvPicPr>
          <p:cNvPr id="192" name="Google Shape;192;p28"/>
          <p:cNvPicPr preferRelativeResize="0"/>
          <p:nvPr/>
        </p:nvPicPr>
        <p:blipFill>
          <a:blip r:embed="rId4">
            <a:alphaModFix/>
          </a:blip>
          <a:stretch>
            <a:fillRect/>
          </a:stretch>
        </p:blipFill>
        <p:spPr>
          <a:xfrm>
            <a:off x="4832400" y="1852600"/>
            <a:ext cx="2695575" cy="1438275"/>
          </a:xfrm>
          <a:prstGeom prst="rect">
            <a:avLst/>
          </a:prstGeom>
          <a:noFill/>
          <a:ln>
            <a:noFill/>
          </a:ln>
        </p:spPr>
      </p:pic>
      <p:pic>
        <p:nvPicPr>
          <p:cNvPr id="193" name="Google Shape;193;p28"/>
          <p:cNvPicPr preferRelativeResize="0"/>
          <p:nvPr/>
        </p:nvPicPr>
        <p:blipFill>
          <a:blip r:embed="rId5">
            <a:alphaModFix/>
          </a:blip>
          <a:stretch>
            <a:fillRect/>
          </a:stretch>
        </p:blipFill>
        <p:spPr>
          <a:xfrm>
            <a:off x="4832400" y="3574025"/>
            <a:ext cx="2695575" cy="14382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Enfoque Frecuentista</a:t>
            </a:r>
            <a:endParaRPr/>
          </a:p>
        </p:txBody>
      </p:sp>
      <p:sp>
        <p:nvSpPr>
          <p:cNvPr id="199" name="Google Shape;199;p29"/>
          <p:cNvSpPr txBox="1"/>
          <p:nvPr>
            <p:ph idx="1" type="body"/>
          </p:nvPr>
        </p:nvSpPr>
        <p:spPr>
          <a:xfrm>
            <a:off x="311700" y="1152475"/>
            <a:ext cx="3999900" cy="3990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b="1" lang="es"/>
              <a:t>Día 1:</a:t>
            </a:r>
            <a:r>
              <a:rPr lang="es"/>
              <a:t> este dia es como cualquier otro, cada persona tiene su trayecto definido para irse al trabajo.</a:t>
            </a:r>
            <a:endParaRPr/>
          </a:p>
          <a:p>
            <a:pPr indent="0" lvl="0" marL="0" rtl="0" algn="l">
              <a:lnSpc>
                <a:spcPct val="6000"/>
              </a:lnSpc>
              <a:spcBef>
                <a:spcPts val="1600"/>
              </a:spcBef>
              <a:spcAft>
                <a:spcPts val="0"/>
              </a:spcAft>
              <a:buNone/>
            </a:pPr>
            <a:r>
              <a:t/>
            </a:r>
            <a:endParaRPr/>
          </a:p>
          <a:p>
            <a:pPr indent="-317500" lvl="0" marL="457200" rtl="0" algn="l">
              <a:spcBef>
                <a:spcPts val="1600"/>
              </a:spcBef>
              <a:spcAft>
                <a:spcPts val="0"/>
              </a:spcAft>
              <a:buSzPts val="1400"/>
              <a:buAutoNum type="arabicPeriod"/>
            </a:pPr>
            <a:r>
              <a:rPr b="1" lang="es"/>
              <a:t>Día 2</a:t>
            </a:r>
            <a:r>
              <a:rPr lang="es"/>
              <a:t>: se construye el tramo adicional que va de </a:t>
            </a:r>
            <a:r>
              <a:rPr lang="es">
                <a:solidFill>
                  <a:srgbClr val="FFFFFF"/>
                </a:solidFill>
              </a:rPr>
              <a:t>A</a:t>
            </a:r>
            <a:r>
              <a:rPr lang="es"/>
              <a:t> a </a:t>
            </a:r>
            <a:r>
              <a:rPr lang="es">
                <a:solidFill>
                  <a:srgbClr val="FFFFFF"/>
                </a:solidFill>
              </a:rPr>
              <a:t>B.</a:t>
            </a:r>
            <a:endParaRPr>
              <a:solidFill>
                <a:srgbClr val="FFFFFF"/>
              </a:solidFill>
            </a:endParaRPr>
          </a:p>
          <a:p>
            <a:pPr indent="0" lvl="0" marL="0" rtl="0" algn="l">
              <a:lnSpc>
                <a:spcPct val="6000"/>
              </a:lnSpc>
              <a:spcBef>
                <a:spcPts val="1600"/>
              </a:spcBef>
              <a:spcAft>
                <a:spcPts val="0"/>
              </a:spcAft>
              <a:buNone/>
            </a:pPr>
            <a:r>
              <a:t/>
            </a:r>
            <a:endParaRPr>
              <a:solidFill>
                <a:srgbClr val="FFFFFF"/>
              </a:solidFill>
            </a:endParaRPr>
          </a:p>
          <a:p>
            <a:pPr indent="-317500" lvl="0" marL="457200" rtl="0" algn="l">
              <a:spcBef>
                <a:spcPts val="1600"/>
              </a:spcBef>
              <a:spcAft>
                <a:spcPts val="0"/>
              </a:spcAft>
              <a:buSzPts val="1400"/>
              <a:buAutoNum type="arabicPeriod"/>
            </a:pPr>
            <a:r>
              <a:rPr b="1" lang="es"/>
              <a:t>Día 3</a:t>
            </a:r>
            <a:r>
              <a:rPr lang="es"/>
              <a:t>: cada persona sabrá cuánto tiempo hizo el día anterior (día 2). Si hizo más tiempo el día 2 entonces escogerá la ruta </a:t>
            </a:r>
            <a:r>
              <a:rPr b="1" lang="es"/>
              <a:t>C</a:t>
            </a:r>
            <a:r>
              <a:rPr lang="es"/>
              <a:t>, de lo contrario seguirá su ruta original.</a:t>
            </a:r>
            <a:r>
              <a:rPr b="1" lang="es"/>
              <a:t> </a:t>
            </a:r>
            <a:endParaRPr b="1"/>
          </a:p>
          <a:p>
            <a:pPr indent="0" lvl="0" marL="0" rtl="0" algn="l">
              <a:lnSpc>
                <a:spcPct val="6000"/>
              </a:lnSpc>
              <a:spcBef>
                <a:spcPts val="1600"/>
              </a:spcBef>
              <a:spcAft>
                <a:spcPts val="0"/>
              </a:spcAft>
              <a:buNone/>
            </a:pPr>
            <a:r>
              <a:t/>
            </a:r>
            <a:endParaRPr/>
          </a:p>
          <a:p>
            <a:pPr indent="-317500" lvl="0" marL="457200" rtl="0" algn="l">
              <a:spcBef>
                <a:spcPts val="1600"/>
              </a:spcBef>
              <a:spcAft>
                <a:spcPts val="0"/>
              </a:spcAft>
              <a:buSzPts val="1400"/>
              <a:buAutoNum type="arabicPeriod"/>
            </a:pPr>
            <a:r>
              <a:rPr b="1" lang="es"/>
              <a:t>Día 4</a:t>
            </a:r>
            <a:r>
              <a:rPr lang="es"/>
              <a:t>: se repite lo del día anterior.</a:t>
            </a:r>
            <a:endParaRPr/>
          </a:p>
        </p:txBody>
      </p:sp>
      <p:sp>
        <p:nvSpPr>
          <p:cNvPr id="200" name="Google Shape;200;p29"/>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Equilibrio teórico </a:t>
            </a:r>
            <a:r>
              <a:rPr lang="es" sz="1500">
                <a:solidFill>
                  <a:srgbClr val="FFFFFF"/>
                </a:solidFill>
              </a:rPr>
              <a:t>sin</a:t>
            </a:r>
            <a:r>
              <a:rPr lang="es"/>
              <a:t> ruta agregada: 65</a:t>
            </a:r>
            <a:endParaRPr/>
          </a:p>
          <a:p>
            <a:pPr indent="0" lvl="0" marL="0" rtl="0" algn="l">
              <a:spcBef>
                <a:spcPts val="1600"/>
              </a:spcBef>
              <a:spcAft>
                <a:spcPts val="0"/>
              </a:spcAft>
              <a:buNone/>
            </a:pPr>
            <a:r>
              <a:rPr lang="es"/>
              <a:t>Equilibrio teórico </a:t>
            </a:r>
            <a:r>
              <a:rPr lang="es" sz="1500">
                <a:solidFill>
                  <a:srgbClr val="FFFFFF"/>
                </a:solidFill>
              </a:rPr>
              <a:t>con</a:t>
            </a:r>
            <a:r>
              <a:rPr lang="es"/>
              <a:t> ruta agregada: 80</a:t>
            </a:r>
            <a:endParaRPr/>
          </a:p>
          <a:p>
            <a:pPr indent="0" lvl="0" marL="0" rtl="0" algn="l">
              <a:spcBef>
                <a:spcPts val="1600"/>
              </a:spcBef>
              <a:spcAft>
                <a:spcPts val="0"/>
              </a:spcAft>
              <a:buNone/>
            </a:pPr>
            <a:r>
              <a:rPr lang="es"/>
              <a:t>Las personas </a:t>
            </a:r>
            <a:r>
              <a:rPr lang="es" sz="1500">
                <a:solidFill>
                  <a:srgbClr val="FFFFFF"/>
                </a:solidFill>
              </a:rPr>
              <a:t>no</a:t>
            </a:r>
            <a:r>
              <a:rPr lang="es"/>
              <a:t> conocen la información del máximo ni del promedio de cada día.</a:t>
            </a:r>
            <a:endParaRPr/>
          </a:p>
          <a:p>
            <a:pPr indent="0" lvl="0" marL="0" rtl="0" algn="l">
              <a:spcBef>
                <a:spcPts val="1600"/>
              </a:spcBef>
              <a:spcAft>
                <a:spcPts val="1600"/>
              </a:spcAft>
              <a:buNone/>
            </a:pPr>
            <a:r>
              <a:t/>
            </a:r>
            <a:endParaRPr/>
          </a:p>
        </p:txBody>
      </p:sp>
      <p:pic>
        <p:nvPicPr>
          <p:cNvPr id="201" name="Google Shape;201;p29"/>
          <p:cNvPicPr preferRelativeResize="0"/>
          <p:nvPr/>
        </p:nvPicPr>
        <p:blipFill>
          <a:blip r:embed="rId3">
            <a:alphaModFix/>
          </a:blip>
          <a:stretch>
            <a:fillRect/>
          </a:stretch>
        </p:blipFill>
        <p:spPr>
          <a:xfrm>
            <a:off x="4760663" y="292625"/>
            <a:ext cx="4143375" cy="762000"/>
          </a:xfrm>
          <a:prstGeom prst="rect">
            <a:avLst/>
          </a:prstGeom>
          <a:noFill/>
          <a:ln>
            <a:noFill/>
          </a:ln>
        </p:spPr>
      </p:pic>
      <p:pic>
        <p:nvPicPr>
          <p:cNvPr id="202" name="Google Shape;202;p29"/>
          <p:cNvPicPr preferRelativeResize="0"/>
          <p:nvPr/>
        </p:nvPicPr>
        <p:blipFill>
          <a:blip r:embed="rId4">
            <a:alphaModFix/>
          </a:blip>
          <a:stretch>
            <a:fillRect/>
          </a:stretch>
        </p:blipFill>
        <p:spPr>
          <a:xfrm>
            <a:off x="5113088" y="2950800"/>
            <a:ext cx="3438525" cy="2066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Enfoque Bayesiano </a:t>
            </a:r>
            <a:endParaRPr/>
          </a:p>
        </p:txBody>
      </p:sp>
      <p:sp>
        <p:nvSpPr>
          <p:cNvPr id="208" name="Google Shape;208;p30"/>
          <p:cNvSpPr txBox="1"/>
          <p:nvPr>
            <p:ph idx="1" type="body"/>
          </p:nvPr>
        </p:nvSpPr>
        <p:spPr>
          <a:xfrm>
            <a:off x="311700" y="1667350"/>
            <a:ext cx="3999900" cy="20283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sz="2000"/>
              <a:t>El enfoque bayesiano nos permite modelar la forma en la cual los conductores actualizan sus preferencias con base en su experiencia en el día a día</a:t>
            </a:r>
            <a:endParaRPr sz="2000"/>
          </a:p>
        </p:txBody>
      </p:sp>
      <p:pic>
        <p:nvPicPr>
          <p:cNvPr descr="&lt;math xmlns=&quot;http://www.w3.org/1998/Math/MathML&quot;&gt;&lt;mi mathcolor=&quot;#FFFFFF&quot;&gt;P&lt;/mi&gt;&lt;mfenced mathcolor=&quot;#FFFFFF&quot;&gt;&lt;mrow&gt;&lt;msub&gt;&lt;mi&gt;A&lt;/mi&gt;&lt;mi&gt;i&lt;/mi&gt;&lt;/msub&gt;&lt;mo&gt;|&lt;/mo&gt;&lt;mi&gt;B&lt;/mi&gt;&lt;/mrow&gt;&lt;/mfenced&gt;&lt;mo mathcolor=&quot;#FFFFFF&quot;&gt;=&lt;/mo&gt;&lt;mfrac mathcolor=&quot;#FFFFFF&quot;&gt;&lt;mrow&gt;&lt;mi&gt;P&lt;/mi&gt;&lt;mfenced&gt;&lt;msub&gt;&lt;mi&gt;A&lt;/mi&gt;&lt;mi&gt;i&lt;/mi&gt;&lt;/msub&gt;&lt;/mfenced&gt;&lt;mi&gt;P&lt;/mi&gt;&lt;mfenced&gt;&lt;mrow&gt;&lt;mi&gt;B&lt;/mi&gt;&lt;mo&gt;|&lt;/mo&gt;&lt;msub&gt;&lt;mi&gt;A&lt;/mi&gt;&lt;mi&gt;i&lt;/mi&gt;&lt;/msub&gt;&lt;/mrow&gt;&lt;/mfenced&gt;&lt;/mrow&gt;&lt;mrow&gt;&lt;mi&gt;P&lt;/mi&gt;&lt;mfenced&gt;&lt;mi&gt;B&lt;/mi&gt;&lt;/mfenced&gt;&lt;/mrow&gt;&lt;/mfrac&gt;&lt;/math&gt;" id="209" name="Google Shape;209;p30" title="P open parentheses A subscript i vertical line B close parentheses equals fraction numerator P open parentheses A subscript i close parentheses P open parentheses B vertical line A subscript i close parentheses over denominator P open parentheses B close parentheses end fraction"/>
          <p:cNvPicPr preferRelativeResize="0"/>
          <p:nvPr/>
        </p:nvPicPr>
        <p:blipFill>
          <a:blip r:embed="rId3">
            <a:alphaModFix/>
          </a:blip>
          <a:stretch>
            <a:fillRect/>
          </a:stretch>
        </p:blipFill>
        <p:spPr>
          <a:xfrm>
            <a:off x="4572001" y="2046984"/>
            <a:ext cx="4343400" cy="104953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Enfoque Bayesiano </a:t>
            </a:r>
            <a:endParaRPr/>
          </a:p>
          <a:p>
            <a:pPr indent="0" lvl="0" marL="0" rtl="0" algn="l">
              <a:spcBef>
                <a:spcPts val="0"/>
              </a:spcBef>
              <a:spcAft>
                <a:spcPts val="0"/>
              </a:spcAft>
              <a:buNone/>
            </a:pPr>
            <a:r>
              <a:t/>
            </a:r>
            <a:endParaRPr/>
          </a:p>
        </p:txBody>
      </p:sp>
      <p:sp>
        <p:nvSpPr>
          <p:cNvPr id="215" name="Google Shape;215;p31"/>
          <p:cNvSpPr/>
          <p:nvPr/>
        </p:nvSpPr>
        <p:spPr>
          <a:xfrm>
            <a:off x="910025" y="2139775"/>
            <a:ext cx="1541100" cy="15171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1"/>
          <p:cNvSpPr/>
          <p:nvPr/>
        </p:nvSpPr>
        <p:spPr>
          <a:xfrm>
            <a:off x="2883175" y="2802800"/>
            <a:ext cx="562500" cy="2814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1"/>
          <p:cNvSpPr/>
          <p:nvPr/>
        </p:nvSpPr>
        <p:spPr>
          <a:xfrm>
            <a:off x="3877725" y="2139775"/>
            <a:ext cx="1541100" cy="15171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1"/>
          <p:cNvSpPr/>
          <p:nvPr/>
        </p:nvSpPr>
        <p:spPr>
          <a:xfrm>
            <a:off x="5850875" y="2802800"/>
            <a:ext cx="562500" cy="2814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1"/>
          <p:cNvSpPr/>
          <p:nvPr/>
        </p:nvSpPr>
        <p:spPr>
          <a:xfrm>
            <a:off x="6845425" y="2139775"/>
            <a:ext cx="1541100" cy="15171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1"/>
          <p:cNvSpPr/>
          <p:nvPr/>
        </p:nvSpPr>
        <p:spPr>
          <a:xfrm>
            <a:off x="2360275" y="1396650"/>
            <a:ext cx="1608300" cy="5727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chemeClr val="dk1"/>
                </a:solidFill>
                <a:latin typeface="Lora"/>
                <a:ea typeface="Lora"/>
                <a:cs typeface="Lora"/>
                <a:sym typeface="Lora"/>
              </a:rPr>
              <a:t>Obtienes nueva información</a:t>
            </a:r>
            <a:endParaRPr>
              <a:solidFill>
                <a:schemeClr val="dk1"/>
              </a:solidFill>
              <a:latin typeface="Lora"/>
              <a:ea typeface="Lora"/>
              <a:cs typeface="Lora"/>
              <a:sym typeface="Lora"/>
            </a:endParaRPr>
          </a:p>
        </p:txBody>
      </p:sp>
      <p:cxnSp>
        <p:nvCxnSpPr>
          <p:cNvPr id="221" name="Google Shape;221;p31"/>
          <p:cNvCxnSpPr>
            <a:stCxn id="220" idx="2"/>
          </p:cNvCxnSpPr>
          <p:nvPr/>
        </p:nvCxnSpPr>
        <p:spPr>
          <a:xfrm>
            <a:off x="3164425" y="1969350"/>
            <a:ext cx="5400" cy="683400"/>
          </a:xfrm>
          <a:prstGeom prst="straightConnector1">
            <a:avLst/>
          </a:prstGeom>
          <a:noFill/>
          <a:ln cap="flat" cmpd="sng" w="9525">
            <a:solidFill>
              <a:schemeClr val="dk2"/>
            </a:solidFill>
            <a:prstDash val="solid"/>
            <a:round/>
            <a:headEnd len="med" w="med" type="none"/>
            <a:tailEnd len="med" w="med" type="triangle"/>
          </a:ln>
        </p:spPr>
      </p:cxnSp>
      <p:pic>
        <p:nvPicPr>
          <p:cNvPr id="222" name="Google Shape;222;p31"/>
          <p:cNvPicPr preferRelativeResize="0"/>
          <p:nvPr/>
        </p:nvPicPr>
        <p:blipFill>
          <a:blip r:embed="rId3">
            <a:alphaModFix/>
          </a:blip>
          <a:stretch>
            <a:fillRect/>
          </a:stretch>
        </p:blipFill>
        <p:spPr>
          <a:xfrm>
            <a:off x="842375" y="2288725"/>
            <a:ext cx="1219200" cy="1219200"/>
          </a:xfrm>
          <a:prstGeom prst="rect">
            <a:avLst/>
          </a:prstGeom>
          <a:noFill/>
          <a:ln>
            <a:noFill/>
          </a:ln>
        </p:spPr>
      </p:pic>
      <p:pic>
        <p:nvPicPr>
          <p:cNvPr id="223" name="Google Shape;223;p31"/>
          <p:cNvPicPr preferRelativeResize="0"/>
          <p:nvPr/>
        </p:nvPicPr>
        <p:blipFill>
          <a:blip r:embed="rId4">
            <a:alphaModFix/>
          </a:blip>
          <a:stretch>
            <a:fillRect/>
          </a:stretch>
        </p:blipFill>
        <p:spPr>
          <a:xfrm>
            <a:off x="7006375" y="2288725"/>
            <a:ext cx="1219200" cy="1219200"/>
          </a:xfrm>
          <a:prstGeom prst="rect">
            <a:avLst/>
          </a:prstGeom>
          <a:noFill/>
          <a:ln>
            <a:noFill/>
          </a:ln>
        </p:spPr>
      </p:pic>
      <p:pic>
        <p:nvPicPr>
          <p:cNvPr id="224" name="Google Shape;224;p31"/>
          <p:cNvPicPr preferRelativeResize="0"/>
          <p:nvPr/>
        </p:nvPicPr>
        <p:blipFill>
          <a:blip r:embed="rId5">
            <a:alphaModFix/>
          </a:blip>
          <a:stretch>
            <a:fillRect/>
          </a:stretch>
        </p:blipFill>
        <p:spPr>
          <a:xfrm>
            <a:off x="4038675" y="2288725"/>
            <a:ext cx="1219200" cy="1219200"/>
          </a:xfrm>
          <a:prstGeom prst="rect">
            <a:avLst/>
          </a:prstGeom>
          <a:noFill/>
          <a:ln>
            <a:noFill/>
          </a:ln>
        </p:spPr>
      </p:pic>
      <p:pic>
        <p:nvPicPr>
          <p:cNvPr id="225" name="Google Shape;225;p31"/>
          <p:cNvPicPr preferRelativeResize="0"/>
          <p:nvPr/>
        </p:nvPicPr>
        <p:blipFill>
          <a:blip r:embed="rId6">
            <a:alphaModFix/>
          </a:blip>
          <a:stretch>
            <a:fillRect/>
          </a:stretch>
        </p:blipFill>
        <p:spPr>
          <a:xfrm>
            <a:off x="1512550" y="2288725"/>
            <a:ext cx="1219200" cy="1219200"/>
          </a:xfrm>
          <a:prstGeom prst="rect">
            <a:avLst/>
          </a:prstGeom>
          <a:noFill/>
          <a:ln>
            <a:noFill/>
          </a:ln>
        </p:spPr>
      </p:pic>
      <p:pic>
        <p:nvPicPr>
          <p:cNvPr descr="&lt;math xmlns=&quot;http://www.w3.org/1998/Math/MathML&quot;&gt;&lt;mfrac mathcolor=&quot;#FFFFFF&quot;&gt;&lt;mrow&gt;&lt;mn&gt;0&lt;/mn&gt;&lt;mo&gt;.&lt;/mo&gt;&lt;mn&gt;6&lt;/mn&gt;&lt;/mrow&gt;&lt;mrow&gt;&lt;mn&gt;0&lt;/mn&gt;&lt;mo&gt;.&lt;/mo&gt;&lt;mn&gt;4&lt;/mn&gt;&lt;/mrow&gt;&lt;/mfrac&gt;&lt;/math&gt;" id="226" name="Google Shape;226;p31" title="fraction numerator 0.6 over denominator 0.4 end fraction"/>
          <p:cNvPicPr preferRelativeResize="0"/>
          <p:nvPr/>
        </p:nvPicPr>
        <p:blipFill>
          <a:blip r:embed="rId7">
            <a:alphaModFix/>
          </a:blip>
          <a:stretch>
            <a:fillRect/>
          </a:stretch>
        </p:blipFill>
        <p:spPr>
          <a:xfrm>
            <a:off x="1512547" y="3932275"/>
            <a:ext cx="651675" cy="776625"/>
          </a:xfrm>
          <a:prstGeom prst="rect">
            <a:avLst/>
          </a:prstGeom>
          <a:noFill/>
          <a:ln>
            <a:noFill/>
          </a:ln>
        </p:spPr>
      </p:pic>
      <p:pic>
        <p:nvPicPr>
          <p:cNvPr descr="&lt;math xmlns=&quot;http://www.w3.org/1998/Math/MathML&quot;&gt;&lt;mfrac mathcolor=&quot;#FFFFFF&quot;&gt;&lt;mrow&gt;&lt;mn&gt;0&lt;/mn&gt;&lt;mo&gt;.&lt;/mo&gt;&lt;mn&gt;9&lt;/mn&gt;&lt;/mrow&gt;&lt;mrow&gt;&lt;mn&gt;0&lt;/mn&gt;&lt;mo&gt;.&lt;/mo&gt;&lt;mn&gt;5&lt;/mn&gt;&lt;/mrow&gt;&lt;/mfrac&gt;&lt;/math&gt;" id="227" name="Google Shape;227;p31" title="fraction numerator 0.9 over denominator 0.5 end fraction"/>
          <p:cNvPicPr preferRelativeResize="0"/>
          <p:nvPr/>
        </p:nvPicPr>
        <p:blipFill>
          <a:blip r:embed="rId8">
            <a:alphaModFix/>
          </a:blip>
          <a:stretch>
            <a:fillRect/>
          </a:stretch>
        </p:blipFill>
        <p:spPr>
          <a:xfrm>
            <a:off x="4322360" y="3935663"/>
            <a:ext cx="651675" cy="769853"/>
          </a:xfrm>
          <a:prstGeom prst="rect">
            <a:avLst/>
          </a:prstGeom>
          <a:noFill/>
          <a:ln>
            <a:noFill/>
          </a:ln>
        </p:spPr>
      </p:pic>
      <p:pic>
        <p:nvPicPr>
          <p:cNvPr descr="&lt;math xmlns=&quot;http://www.w3.org/1998/Math/MathML&quot;&gt;&lt;mn mathcolor=&quot;#FFFFFF&quot;&gt;2&lt;/mn&gt;&lt;mo mathcolor=&quot;#FFFFFF&quot;&gt;.&lt;/mo&gt;&lt;mn mathcolor=&quot;#FFFFFF&quot;&gt;7&lt;/mn&gt;&lt;mi mathcolor=&quot;#FFFFFF&quot;&gt;x&lt;/mi&gt;&lt;/math&gt;" id="228" name="Google Shape;228;p31" title="2.7 x"/>
          <p:cNvPicPr preferRelativeResize="0"/>
          <p:nvPr/>
        </p:nvPicPr>
        <p:blipFill>
          <a:blip r:embed="rId9">
            <a:alphaModFix/>
          </a:blip>
          <a:stretch>
            <a:fillRect/>
          </a:stretch>
        </p:blipFill>
        <p:spPr>
          <a:xfrm>
            <a:off x="7188413" y="4166763"/>
            <a:ext cx="855107" cy="30765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Índice </a:t>
            </a:r>
            <a:endParaRPr/>
          </a:p>
        </p:txBody>
      </p:sp>
      <p:sp>
        <p:nvSpPr>
          <p:cNvPr id="66" name="Google Shape;66;p14"/>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67" name="Google Shape;67;p1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Font typeface="Courier New"/>
              <a:buChar char="-"/>
            </a:pPr>
            <a:r>
              <a:rPr lang="es">
                <a:latin typeface="Courier New"/>
                <a:ea typeface="Courier New"/>
                <a:cs typeface="Courier New"/>
                <a:sym typeface="Courier New"/>
              </a:rPr>
              <a:t>Introducción a la Paradoja de Braess</a:t>
            </a:r>
            <a:endParaRPr>
              <a:latin typeface="Courier New"/>
              <a:ea typeface="Courier New"/>
              <a:cs typeface="Courier New"/>
              <a:sym typeface="Courier New"/>
            </a:endParaRPr>
          </a:p>
          <a:p>
            <a:pPr indent="-342900" lvl="0" marL="457200" rtl="0" algn="l">
              <a:spcBef>
                <a:spcPts val="0"/>
              </a:spcBef>
              <a:spcAft>
                <a:spcPts val="0"/>
              </a:spcAft>
              <a:buSzPts val="1800"/>
              <a:buFont typeface="Courier New"/>
              <a:buChar char="-"/>
            </a:pPr>
            <a:r>
              <a:rPr lang="es">
                <a:latin typeface="Courier New"/>
                <a:ea typeface="Courier New"/>
                <a:cs typeface="Courier New"/>
                <a:sym typeface="Courier New"/>
              </a:rPr>
              <a:t>Ejemplos reales </a:t>
            </a:r>
            <a:endParaRPr>
              <a:latin typeface="Courier New"/>
              <a:ea typeface="Courier New"/>
              <a:cs typeface="Courier New"/>
              <a:sym typeface="Courier New"/>
            </a:endParaRPr>
          </a:p>
          <a:p>
            <a:pPr indent="-342900" lvl="0" marL="457200" rtl="0" algn="l">
              <a:spcBef>
                <a:spcPts val="0"/>
              </a:spcBef>
              <a:spcAft>
                <a:spcPts val="0"/>
              </a:spcAft>
              <a:buSzPts val="1800"/>
              <a:buFont typeface="Courier New"/>
              <a:buChar char="-"/>
            </a:pPr>
            <a:r>
              <a:rPr lang="es">
                <a:latin typeface="Courier New"/>
                <a:ea typeface="Courier New"/>
                <a:cs typeface="Courier New"/>
                <a:sym typeface="Courier New"/>
              </a:rPr>
              <a:t>Marco Teórico </a:t>
            </a:r>
            <a:r>
              <a:rPr lang="es">
                <a:latin typeface="Courier New"/>
                <a:ea typeface="Courier New"/>
                <a:cs typeface="Courier New"/>
                <a:sym typeface="Courier New"/>
              </a:rPr>
              <a:t> </a:t>
            </a:r>
            <a:endParaRPr>
              <a:latin typeface="Courier New"/>
              <a:ea typeface="Courier New"/>
              <a:cs typeface="Courier New"/>
              <a:sym typeface="Courier New"/>
            </a:endParaRPr>
          </a:p>
          <a:p>
            <a:pPr indent="-342900" lvl="0" marL="457200" rtl="0" algn="l">
              <a:spcBef>
                <a:spcPts val="0"/>
              </a:spcBef>
              <a:spcAft>
                <a:spcPts val="0"/>
              </a:spcAft>
              <a:buSzPts val="1800"/>
              <a:buFont typeface="Courier New"/>
              <a:buChar char="-"/>
            </a:pPr>
            <a:r>
              <a:rPr lang="es">
                <a:latin typeface="Courier New"/>
                <a:ea typeface="Courier New"/>
                <a:cs typeface="Courier New"/>
                <a:sym typeface="Courier New"/>
              </a:rPr>
              <a:t>Modelo/Simulación </a:t>
            </a:r>
            <a:endParaRPr>
              <a:latin typeface="Courier New"/>
              <a:ea typeface="Courier New"/>
              <a:cs typeface="Courier New"/>
              <a:sym typeface="Courier New"/>
            </a:endParaRPr>
          </a:p>
          <a:p>
            <a:pPr indent="-342900" lvl="0" marL="457200" rtl="0" algn="l">
              <a:spcBef>
                <a:spcPts val="0"/>
              </a:spcBef>
              <a:spcAft>
                <a:spcPts val="0"/>
              </a:spcAft>
              <a:buSzPts val="1800"/>
              <a:buFont typeface="Courier New"/>
              <a:buChar char="-"/>
            </a:pPr>
            <a:r>
              <a:rPr lang="es">
                <a:latin typeface="Courier New"/>
                <a:ea typeface="Courier New"/>
                <a:cs typeface="Courier New"/>
                <a:sym typeface="Courier New"/>
              </a:rPr>
              <a:t>Resultados y Conclusiones</a:t>
            </a:r>
            <a:endParaRPr>
              <a:latin typeface="Courier New"/>
              <a:ea typeface="Courier New"/>
              <a:cs typeface="Courier New"/>
              <a:sym typeface="Courier New"/>
            </a:endParaRPr>
          </a:p>
          <a:p>
            <a:pPr indent="0" lvl="0" marL="457200" rtl="0" algn="l">
              <a:spcBef>
                <a:spcPts val="1600"/>
              </a:spcBef>
              <a:spcAft>
                <a:spcPts val="1600"/>
              </a:spcAft>
              <a:buNone/>
            </a:pPr>
            <a:r>
              <a:t/>
            </a:r>
            <a:endParaRPr>
              <a:latin typeface="Courier New"/>
              <a:ea typeface="Courier New"/>
              <a:cs typeface="Courier New"/>
              <a:sym typeface="Courier New"/>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Enfoque Bayesiano </a:t>
            </a:r>
            <a:endParaRPr/>
          </a:p>
        </p:txBody>
      </p:sp>
      <p:sp>
        <p:nvSpPr>
          <p:cNvPr id="234" name="Google Shape;234;p32"/>
          <p:cNvSpPr/>
          <p:nvPr/>
        </p:nvSpPr>
        <p:spPr>
          <a:xfrm>
            <a:off x="889925" y="2119675"/>
            <a:ext cx="1541100" cy="15171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2"/>
          <p:cNvSpPr/>
          <p:nvPr/>
        </p:nvSpPr>
        <p:spPr>
          <a:xfrm>
            <a:off x="5826625" y="2105950"/>
            <a:ext cx="944400" cy="15171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2"/>
          <p:cNvSpPr/>
          <p:nvPr/>
        </p:nvSpPr>
        <p:spPr>
          <a:xfrm>
            <a:off x="6783675" y="2119675"/>
            <a:ext cx="1293300" cy="15171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2"/>
          <p:cNvSpPr txBox="1"/>
          <p:nvPr/>
        </p:nvSpPr>
        <p:spPr>
          <a:xfrm>
            <a:off x="889925" y="3817450"/>
            <a:ext cx="1541100" cy="39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accent5"/>
                </a:solidFill>
                <a:latin typeface="Lora"/>
                <a:ea typeface="Lora"/>
                <a:cs typeface="Lora"/>
                <a:sym typeface="Lora"/>
              </a:rPr>
              <a:t>Preferencia posterior</a:t>
            </a:r>
            <a:endParaRPr>
              <a:solidFill>
                <a:schemeClr val="accent5"/>
              </a:solidFill>
              <a:latin typeface="Lora"/>
              <a:ea typeface="Lora"/>
              <a:cs typeface="Lora"/>
              <a:sym typeface="Lora"/>
            </a:endParaRPr>
          </a:p>
        </p:txBody>
      </p:sp>
      <p:sp>
        <p:nvSpPr>
          <p:cNvPr id="238" name="Google Shape;238;p32"/>
          <p:cNvSpPr txBox="1"/>
          <p:nvPr/>
        </p:nvSpPr>
        <p:spPr>
          <a:xfrm>
            <a:off x="5652175" y="3817450"/>
            <a:ext cx="1293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accent5"/>
                </a:solidFill>
                <a:latin typeface="Lora"/>
                <a:ea typeface="Lora"/>
                <a:cs typeface="Lora"/>
                <a:sym typeface="Lora"/>
              </a:rPr>
              <a:t>Preferencia</a:t>
            </a:r>
            <a:r>
              <a:rPr lang="es">
                <a:solidFill>
                  <a:schemeClr val="accent5"/>
                </a:solidFill>
                <a:latin typeface="Lora"/>
                <a:ea typeface="Lora"/>
                <a:cs typeface="Lora"/>
                <a:sym typeface="Lora"/>
              </a:rPr>
              <a:t> </a:t>
            </a:r>
            <a:endParaRPr>
              <a:solidFill>
                <a:schemeClr val="accent5"/>
              </a:solidFill>
              <a:latin typeface="Lora"/>
              <a:ea typeface="Lora"/>
              <a:cs typeface="Lora"/>
              <a:sym typeface="Lora"/>
            </a:endParaRPr>
          </a:p>
          <a:p>
            <a:pPr indent="0" lvl="0" marL="0" rtl="0" algn="ctr">
              <a:spcBef>
                <a:spcPts val="0"/>
              </a:spcBef>
              <a:spcAft>
                <a:spcPts val="0"/>
              </a:spcAft>
              <a:buNone/>
            </a:pPr>
            <a:r>
              <a:rPr lang="es">
                <a:solidFill>
                  <a:schemeClr val="accent5"/>
                </a:solidFill>
                <a:latin typeface="Lora"/>
                <a:ea typeface="Lora"/>
                <a:cs typeface="Lora"/>
                <a:sym typeface="Lora"/>
              </a:rPr>
              <a:t>a priori</a:t>
            </a:r>
            <a:endParaRPr>
              <a:solidFill>
                <a:schemeClr val="accent5"/>
              </a:solidFill>
              <a:latin typeface="Lora"/>
              <a:ea typeface="Lora"/>
              <a:cs typeface="Lora"/>
              <a:sym typeface="Lora"/>
            </a:endParaRPr>
          </a:p>
        </p:txBody>
      </p:sp>
      <p:sp>
        <p:nvSpPr>
          <p:cNvPr id="239" name="Google Shape;239;p32"/>
          <p:cNvSpPr txBox="1"/>
          <p:nvPr/>
        </p:nvSpPr>
        <p:spPr>
          <a:xfrm>
            <a:off x="6839925" y="3817450"/>
            <a:ext cx="1180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accent5"/>
                </a:solidFill>
                <a:latin typeface="Lora"/>
                <a:ea typeface="Lora"/>
                <a:cs typeface="Lora"/>
                <a:sym typeface="Lora"/>
              </a:rPr>
              <a:t>Factor de Bayes</a:t>
            </a:r>
            <a:endParaRPr>
              <a:solidFill>
                <a:schemeClr val="accent5"/>
              </a:solidFill>
              <a:latin typeface="Lora"/>
              <a:ea typeface="Lora"/>
              <a:cs typeface="Lora"/>
              <a:sym typeface="Lora"/>
            </a:endParaRPr>
          </a:p>
        </p:txBody>
      </p:sp>
      <p:sp>
        <p:nvSpPr>
          <p:cNvPr id="240" name="Google Shape;240;p32"/>
          <p:cNvSpPr txBox="1"/>
          <p:nvPr/>
        </p:nvSpPr>
        <p:spPr>
          <a:xfrm>
            <a:off x="5284150" y="445025"/>
            <a:ext cx="3388500" cy="81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Average"/>
                <a:ea typeface="Average"/>
                <a:cs typeface="Average"/>
                <a:sym typeface="Average"/>
              </a:rPr>
              <a:t>A</a:t>
            </a:r>
            <a:r>
              <a:rPr baseline="-25000" lang="es">
                <a:solidFill>
                  <a:schemeClr val="dk1"/>
                </a:solidFill>
                <a:latin typeface="Average"/>
                <a:ea typeface="Average"/>
                <a:cs typeface="Average"/>
                <a:sym typeface="Average"/>
              </a:rPr>
              <a:t>1</a:t>
            </a:r>
            <a:r>
              <a:rPr lang="es">
                <a:solidFill>
                  <a:schemeClr val="dk1"/>
                </a:solidFill>
                <a:latin typeface="Average"/>
                <a:ea typeface="Average"/>
                <a:cs typeface="Average"/>
                <a:sym typeface="Average"/>
              </a:rPr>
              <a:t> </a:t>
            </a:r>
            <a:endParaRPr>
              <a:solidFill>
                <a:schemeClr val="dk1"/>
              </a:solidFill>
              <a:latin typeface="Average"/>
              <a:ea typeface="Average"/>
              <a:cs typeface="Average"/>
              <a:sym typeface="Average"/>
            </a:endParaRPr>
          </a:p>
          <a:p>
            <a:pPr indent="0" lvl="0" marL="0" rtl="0" algn="l">
              <a:spcBef>
                <a:spcPts val="0"/>
              </a:spcBef>
              <a:spcAft>
                <a:spcPts val="0"/>
              </a:spcAft>
              <a:buNone/>
            </a:pPr>
            <a:r>
              <a:rPr lang="es">
                <a:solidFill>
                  <a:schemeClr val="dk1"/>
                </a:solidFill>
                <a:latin typeface="Average"/>
                <a:ea typeface="Average"/>
                <a:cs typeface="Average"/>
                <a:sym typeface="Average"/>
              </a:rPr>
              <a:t>A</a:t>
            </a:r>
            <a:r>
              <a:rPr baseline="-25000" lang="es">
                <a:solidFill>
                  <a:schemeClr val="dk1"/>
                </a:solidFill>
                <a:latin typeface="Average"/>
                <a:ea typeface="Average"/>
                <a:cs typeface="Average"/>
                <a:sym typeface="Average"/>
              </a:rPr>
              <a:t>2</a:t>
            </a:r>
            <a:r>
              <a:rPr lang="es">
                <a:solidFill>
                  <a:schemeClr val="dk1"/>
                </a:solidFill>
                <a:latin typeface="Average"/>
                <a:ea typeface="Average"/>
                <a:cs typeface="Average"/>
                <a:sym typeface="Average"/>
              </a:rPr>
              <a:t> </a:t>
            </a:r>
            <a:endParaRPr>
              <a:solidFill>
                <a:schemeClr val="dk1"/>
              </a:solidFill>
              <a:latin typeface="Average"/>
              <a:ea typeface="Average"/>
              <a:cs typeface="Average"/>
              <a:sym typeface="Average"/>
            </a:endParaRPr>
          </a:p>
          <a:p>
            <a:pPr indent="0" lvl="0" marL="0" rtl="0" algn="l">
              <a:spcBef>
                <a:spcPts val="0"/>
              </a:spcBef>
              <a:spcAft>
                <a:spcPts val="0"/>
              </a:spcAft>
              <a:buNone/>
            </a:pPr>
            <a:r>
              <a:rPr lang="es">
                <a:solidFill>
                  <a:schemeClr val="dk1"/>
                </a:solidFill>
                <a:latin typeface="Average"/>
                <a:ea typeface="Average"/>
                <a:cs typeface="Average"/>
                <a:sym typeface="Average"/>
              </a:rPr>
              <a:t>B   </a:t>
            </a:r>
            <a:endParaRPr>
              <a:solidFill>
                <a:schemeClr val="dk1"/>
              </a:solidFill>
              <a:latin typeface="Average"/>
              <a:ea typeface="Average"/>
              <a:cs typeface="Average"/>
              <a:sym typeface="Average"/>
            </a:endParaRPr>
          </a:p>
        </p:txBody>
      </p:sp>
      <p:sp>
        <p:nvSpPr>
          <p:cNvPr id="241" name="Google Shape;241;p32"/>
          <p:cNvSpPr txBox="1"/>
          <p:nvPr/>
        </p:nvSpPr>
        <p:spPr>
          <a:xfrm>
            <a:off x="5557850" y="445025"/>
            <a:ext cx="3388500" cy="81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Average"/>
                <a:ea typeface="Average"/>
                <a:cs typeface="Average"/>
                <a:sym typeface="Average"/>
              </a:rPr>
              <a:t>= Escoger el primer camino mañana</a:t>
            </a:r>
            <a:endParaRPr>
              <a:solidFill>
                <a:schemeClr val="dk1"/>
              </a:solidFill>
              <a:latin typeface="Average"/>
              <a:ea typeface="Average"/>
              <a:cs typeface="Average"/>
              <a:sym typeface="Average"/>
            </a:endParaRPr>
          </a:p>
          <a:p>
            <a:pPr indent="0" lvl="0" marL="0" rtl="0" algn="l">
              <a:spcBef>
                <a:spcPts val="0"/>
              </a:spcBef>
              <a:spcAft>
                <a:spcPts val="0"/>
              </a:spcAft>
              <a:buNone/>
            </a:pPr>
            <a:r>
              <a:rPr lang="es">
                <a:solidFill>
                  <a:schemeClr val="dk1"/>
                </a:solidFill>
                <a:latin typeface="Average"/>
                <a:ea typeface="Average"/>
                <a:cs typeface="Average"/>
                <a:sym typeface="Average"/>
              </a:rPr>
              <a:t>= Escoger el segundo camino mañana</a:t>
            </a:r>
            <a:endParaRPr>
              <a:solidFill>
                <a:schemeClr val="dk1"/>
              </a:solidFill>
              <a:latin typeface="Average"/>
              <a:ea typeface="Average"/>
              <a:cs typeface="Average"/>
              <a:sym typeface="Average"/>
            </a:endParaRPr>
          </a:p>
          <a:p>
            <a:pPr indent="0" lvl="0" marL="0" rtl="0" algn="l">
              <a:spcBef>
                <a:spcPts val="0"/>
              </a:spcBef>
              <a:spcAft>
                <a:spcPts val="0"/>
              </a:spcAft>
              <a:buNone/>
            </a:pPr>
            <a:r>
              <a:rPr lang="es">
                <a:solidFill>
                  <a:schemeClr val="dk1"/>
                </a:solidFill>
                <a:latin typeface="Average"/>
                <a:ea typeface="Average"/>
                <a:cs typeface="Average"/>
                <a:sym typeface="Average"/>
              </a:rPr>
              <a:t>= El primer camino fue el más rápido hoy</a:t>
            </a:r>
            <a:endParaRPr>
              <a:solidFill>
                <a:schemeClr val="dk1"/>
              </a:solidFill>
              <a:latin typeface="Average"/>
              <a:ea typeface="Average"/>
              <a:cs typeface="Average"/>
              <a:sym typeface="Average"/>
            </a:endParaRPr>
          </a:p>
        </p:txBody>
      </p:sp>
      <p:pic>
        <p:nvPicPr>
          <p:cNvPr descr="&lt;math xmlns=&quot;http://www.w3.org/1998/Math/MathML&quot;&gt;&lt;mfrac mathcolor=&quot;#FFFFFF&quot;&gt;&lt;mrow&gt;&lt;mi&gt;P&lt;/mi&gt;&lt;mfenced&gt;&lt;mrow&gt;&lt;msub&gt;&lt;mi&gt;A&lt;/mi&gt;&lt;mn&gt;1&lt;/mn&gt;&lt;/msub&gt;&lt;mo&gt;|&lt;/mo&gt;&lt;mi&gt;B&lt;/mi&gt;&lt;/mrow&gt;&lt;/mfenced&gt;&lt;/mrow&gt;&lt;mrow&gt;&lt;mi&gt;P&lt;/mi&gt;&lt;mfenced&gt;&lt;mrow&gt;&lt;msub&gt;&lt;mi&gt;A&lt;/mi&gt;&lt;mn&gt;2&lt;/mn&gt;&lt;/msub&gt;&lt;mo&gt;|&lt;/mo&gt;&lt;mi&gt;B&lt;/mi&gt;&lt;/mrow&gt;&lt;/mfenced&gt;&lt;/mrow&gt;&lt;/mfrac&gt;&lt;mo mathcolor=&quot;#FFFFFF&quot;&gt;=&lt;/mo&gt;&lt;mo mathcolor=&quot;#FFFFFF&quot;&gt;&amp;#xA0;&lt;/mo&gt;&lt;mfrac mathcolor=&quot;#FFFFFF&quot;&gt;&lt;mstyle displaystyle=&quot;true&quot;&gt;&lt;mfrac&gt;&lt;mrow&gt;&lt;mi&gt;P&lt;/mi&gt;&lt;mfenced&gt;&lt;msub&gt;&lt;mi&gt;A&lt;/mi&gt;&lt;mn&gt;1&lt;/mn&gt;&lt;/msub&gt;&lt;/mfenced&gt;&lt;mi&gt;P&lt;/mi&gt;&lt;mfenced&gt;&lt;mrow&gt;&lt;mi&gt;B&lt;/mi&gt;&lt;mo&gt;|&lt;/mo&gt;&lt;msub&gt;&lt;mi&gt;A&lt;/mi&gt;&lt;mn&gt;1&lt;/mn&gt;&lt;/msub&gt;&lt;/mrow&gt;&lt;/mfenced&gt;&lt;/mrow&gt;&lt;mrow&gt;&lt;mi&gt;P&lt;/mi&gt;&lt;mfenced&gt;&lt;mi&gt;B&lt;/mi&gt;&lt;/mfenced&gt;&lt;/mrow&gt;&lt;/mfrac&gt;&lt;/mstyle&gt;&lt;mstyle displaystyle=&quot;true&quot;&gt;&lt;mfrac&gt;&lt;mrow&gt;&lt;mi&gt;P&lt;/mi&gt;&lt;mfenced&gt;&lt;msub&gt;&lt;mi&gt;A&lt;/mi&gt;&lt;mn&gt;2&lt;/mn&gt;&lt;/msub&gt;&lt;/mfenced&gt;&lt;mi&gt;P&lt;/mi&gt;&lt;mfenced&gt;&lt;mrow&gt;&lt;mi&gt;B&lt;/mi&gt;&lt;mo&gt;|&lt;/mo&gt;&lt;msub&gt;&lt;mi&gt;A&lt;/mi&gt;&lt;mn&gt;2&lt;/mn&gt;&lt;/msub&gt;&lt;/mrow&gt;&lt;/mfenced&gt;&lt;/mrow&gt;&lt;mrow&gt;&lt;mi&gt;P&lt;/mi&gt;&lt;mfenced&gt;&lt;mi&gt;B&lt;/mi&gt;&lt;/mfenced&gt;&lt;/mrow&gt;&lt;/mfrac&gt;&lt;/mstyle&gt;&lt;/mfrac&gt;&lt;mo mathcolor=&quot;#FFFFFF&quot;&gt;=&lt;/mo&gt;&lt;mfrac mathcolor=&quot;#FFFFFF&quot;&gt;&lt;mrow&gt;&lt;mi&gt;P&lt;/mi&gt;&lt;mfenced&gt;&lt;msub&gt;&lt;mi&gt;A&lt;/mi&gt;&lt;mn&gt;1&lt;/mn&gt;&lt;/msub&gt;&lt;/mfenced&gt;&lt;mi&gt;P&lt;/mi&gt;&lt;mfenced&gt;&lt;mrow&gt;&lt;mi&gt;B&lt;/mi&gt;&lt;mo&gt;|&lt;/mo&gt;&lt;msub&gt;&lt;mi&gt;A&lt;/mi&gt;&lt;mn&gt;1&lt;/mn&gt;&lt;/msub&gt;&lt;/mrow&gt;&lt;/mfenced&gt;&lt;/mrow&gt;&lt;mrow&gt;&lt;mi&gt;P&lt;/mi&gt;&lt;mfenced&gt;&lt;msub&gt;&lt;mi&gt;A&lt;/mi&gt;&lt;mn&gt;2&lt;/mn&gt;&lt;/msub&gt;&lt;/mfenced&gt;&lt;mi&gt;P&lt;/mi&gt;&lt;mfenced&gt;&lt;mrow&gt;&lt;mi&gt;B&lt;/mi&gt;&lt;mo&gt;|&lt;/mo&gt;&lt;msub&gt;&lt;mi&gt;A&lt;/mi&gt;&lt;mn&gt;2&lt;/mn&gt;&lt;/msub&gt;&lt;/mrow&gt;&lt;/mfenced&gt;&lt;/mrow&gt;&lt;/mfrac&gt;&lt;/math&gt;" id="242" name="Google Shape;242;p32" title="fraction numerator P open parentheses A subscript 1 vertical line B close parentheses over denominator P open parentheses A subscript 2 vertical line B close parentheses end fraction equals space fraction numerator begin display style fraction numerator P open parentheses A subscript 1 close parentheses P open parentheses B vertical line A subscript 1 close parentheses over denominator P open parentheses B close parentheses end fraction end style over denominator begin display style fraction numerator P open parentheses A subscript 2 close parentheses P open parentheses B vertical line A subscript 2 close parentheses over denominator P open parentheses B close parentheses end fraction end style end fraction equals fraction numerator P open parentheses A subscript 1 close parentheses P open parentheses B vertical line A subscript 1 close parentheses over denominator P open parentheses A subscript 2 close parentheses P open parentheses B vertical line A subscript 2 close parentheses end fraction"/>
          <p:cNvPicPr preferRelativeResize="0"/>
          <p:nvPr/>
        </p:nvPicPr>
        <p:blipFill>
          <a:blip r:embed="rId3">
            <a:alphaModFix/>
          </a:blip>
          <a:stretch>
            <a:fillRect/>
          </a:stretch>
        </p:blipFill>
        <p:spPr>
          <a:xfrm>
            <a:off x="903126" y="1821146"/>
            <a:ext cx="7337725" cy="2086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par>
                                <p:cTn fill="hold" nodeType="with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par>
                                <p:cTn fill="hold" nodeType="with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par>
                                <p:cTn fill="hold" nodeType="with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Enfoque Bayesiano</a:t>
            </a:r>
            <a:endParaRPr/>
          </a:p>
        </p:txBody>
      </p:sp>
      <p:pic>
        <p:nvPicPr>
          <p:cNvPr id="248" name="Google Shape;248;p33"/>
          <p:cNvPicPr preferRelativeResize="0"/>
          <p:nvPr/>
        </p:nvPicPr>
        <p:blipFill>
          <a:blip r:embed="rId3">
            <a:alphaModFix/>
          </a:blip>
          <a:stretch>
            <a:fillRect/>
          </a:stretch>
        </p:blipFill>
        <p:spPr>
          <a:xfrm>
            <a:off x="2205600" y="1502350"/>
            <a:ext cx="5293400" cy="2805502"/>
          </a:xfrm>
          <a:prstGeom prst="rect">
            <a:avLst/>
          </a:prstGeom>
          <a:noFill/>
          <a:ln>
            <a:noFill/>
          </a:ln>
        </p:spPr>
      </p:pic>
      <p:pic>
        <p:nvPicPr>
          <p:cNvPr id="249" name="Google Shape;249;p33"/>
          <p:cNvPicPr preferRelativeResize="0"/>
          <p:nvPr/>
        </p:nvPicPr>
        <p:blipFill>
          <a:blip r:embed="rId4">
            <a:alphaModFix/>
          </a:blip>
          <a:stretch>
            <a:fillRect/>
          </a:stretch>
        </p:blipFill>
        <p:spPr>
          <a:xfrm>
            <a:off x="2137388" y="1463010"/>
            <a:ext cx="5429825" cy="2884175"/>
          </a:xfrm>
          <a:prstGeom prst="rect">
            <a:avLst/>
          </a:prstGeom>
          <a:noFill/>
          <a:ln>
            <a:noFill/>
          </a:ln>
        </p:spPr>
      </p:pic>
      <p:pic>
        <p:nvPicPr>
          <p:cNvPr id="250" name="Google Shape;250;p33"/>
          <p:cNvPicPr preferRelativeResize="0"/>
          <p:nvPr/>
        </p:nvPicPr>
        <p:blipFill>
          <a:blip r:embed="rId5">
            <a:alphaModFix/>
          </a:blip>
          <a:stretch>
            <a:fillRect/>
          </a:stretch>
        </p:blipFill>
        <p:spPr>
          <a:xfrm>
            <a:off x="2273813" y="1463015"/>
            <a:ext cx="5156964" cy="2884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par>
                                <p:cTn fill="hold" nodeType="withEffect" presetClass="exit" presetID="10" presetSubtype="0">
                                  <p:stCondLst>
                                    <p:cond delay="0"/>
                                  </p:stCondLst>
                                  <p:childTnLst>
                                    <p:animEffect filter="fade" transition="out">
                                      <p:cBhvr>
                                        <p:cTn dur="1000"/>
                                        <p:tgtEl>
                                          <p:spTgt spid="249"/>
                                        </p:tgtEl>
                                      </p:cBhvr>
                                    </p:animEffect>
                                    <p:set>
                                      <p:cBhvr>
                                        <p:cTn dur="1" fill="hold">
                                          <p:stCondLst>
                                            <p:cond delay="1000"/>
                                          </p:stCondLst>
                                        </p:cTn>
                                        <p:tgtEl>
                                          <p:spTgt spid="24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par>
                                <p:cTn fill="hold" nodeType="withEffect" presetClass="exit" presetID="10" presetSubtype="0">
                                  <p:stCondLst>
                                    <p:cond delay="0"/>
                                  </p:stCondLst>
                                  <p:childTnLst>
                                    <p:animEffect filter="fade" transition="out">
                                      <p:cBhvr>
                                        <p:cTn dur="1000"/>
                                        <p:tgtEl>
                                          <p:spTgt spid="250"/>
                                        </p:tgtEl>
                                      </p:cBhvr>
                                    </p:animEffect>
                                    <p:set>
                                      <p:cBhvr>
                                        <p:cTn dur="1" fill="hold">
                                          <p:stCondLst>
                                            <p:cond delay="1000"/>
                                          </p:stCondLst>
                                        </p:cTn>
                                        <p:tgtEl>
                                          <p:spTgt spid="25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¿Qué problemas enfrentamos?</a:t>
            </a:r>
            <a:endParaRPr/>
          </a:p>
        </p:txBody>
      </p:sp>
      <p:sp>
        <p:nvSpPr>
          <p:cNvPr id="256" name="Google Shape;256;p34"/>
          <p:cNvSpPr txBox="1"/>
          <p:nvPr>
            <p:ph idx="1" type="body"/>
          </p:nvPr>
        </p:nvSpPr>
        <p:spPr>
          <a:xfrm>
            <a:off x="311700" y="1152475"/>
            <a:ext cx="8520600" cy="3380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Aunque el enfoque bayesiano simula escenarios más verosímiles en el día a día, la simulación realizada con el enfoque frecuentista llega al estado estacionario del sistema de forma más eficiente</a:t>
            </a:r>
            <a:endParaRPr/>
          </a:p>
          <a:p>
            <a:pPr indent="-342900" lvl="0" marL="457200" rtl="0" algn="l">
              <a:spcBef>
                <a:spcPts val="0"/>
              </a:spcBef>
              <a:spcAft>
                <a:spcPts val="0"/>
              </a:spcAft>
              <a:buSzPts val="1800"/>
              <a:buChar char="-"/>
            </a:pPr>
            <a:r>
              <a:rPr lang="es"/>
              <a:t>El factor de Bayes es subjetivo</a:t>
            </a:r>
            <a:endParaRPr/>
          </a:p>
          <a:p>
            <a:pPr indent="-342900" lvl="0" marL="457200" rtl="0" algn="l">
              <a:spcBef>
                <a:spcPts val="0"/>
              </a:spcBef>
              <a:spcAft>
                <a:spcPts val="0"/>
              </a:spcAft>
              <a:buSzPts val="1800"/>
              <a:buChar char="-"/>
            </a:pPr>
            <a:r>
              <a:rPr lang="es"/>
              <a:t>El número de rutas que se pueden tomar de un punto a otro es 2</a:t>
            </a:r>
            <a:r>
              <a:rPr baseline="30000" lang="es"/>
              <a:t>n</a:t>
            </a:r>
            <a:r>
              <a:rPr lang="es"/>
              <a:t>, que para n=número de calles en la Ciudad de México es un problema impráctico de resolver</a:t>
            </a:r>
            <a:endParaRPr/>
          </a:p>
          <a:p>
            <a:pPr indent="-317500" lvl="1" marL="914400" rtl="0" algn="l">
              <a:spcBef>
                <a:spcPts val="0"/>
              </a:spcBef>
              <a:spcAft>
                <a:spcPts val="0"/>
              </a:spcAft>
              <a:buSzPts val="1400"/>
              <a:buChar char="-"/>
            </a:pPr>
            <a:r>
              <a:rPr lang="es"/>
              <a:t>Se aproxima que la computadora más rápida se tardaría ~3.0e09 años en simular las rutas en un sistema de 100 calles</a:t>
            </a:r>
            <a:endParaRPr/>
          </a:p>
          <a:p>
            <a:pPr indent="0" lvl="0" marL="0" rtl="0" algn="l">
              <a:spcBef>
                <a:spcPts val="1600"/>
              </a:spcBef>
              <a:spcAft>
                <a:spcPts val="16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Conclusiones </a:t>
            </a:r>
            <a:endParaRPr/>
          </a:p>
        </p:txBody>
      </p:sp>
      <p:sp>
        <p:nvSpPr>
          <p:cNvPr id="262" name="Google Shape;262;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1600"/>
              </a:spcBef>
              <a:spcAft>
                <a:spcPts val="0"/>
              </a:spcAft>
              <a:buSzPts val="1800"/>
              <a:buChar char="●"/>
            </a:pPr>
            <a:r>
              <a:rPr lang="es"/>
              <a:t>En varias vías  “rápidas”, al saturarse, generan el efecto inverso.</a:t>
            </a:r>
            <a:endParaRPr/>
          </a:p>
          <a:p>
            <a:pPr indent="-342900" lvl="0" marL="457200" rtl="0" algn="l">
              <a:spcBef>
                <a:spcPts val="0"/>
              </a:spcBef>
              <a:spcAft>
                <a:spcPts val="0"/>
              </a:spcAft>
              <a:buSzPts val="1800"/>
              <a:buChar char="●"/>
            </a:pPr>
            <a:r>
              <a:rPr lang="es"/>
              <a:t>La complejidad de la paradoja en un sistema de redes de transporte es importante. </a:t>
            </a:r>
            <a:endParaRPr/>
          </a:p>
          <a:p>
            <a:pPr indent="-342900" lvl="0" marL="457200" rtl="0" algn="l">
              <a:spcBef>
                <a:spcPts val="0"/>
              </a:spcBef>
              <a:spcAft>
                <a:spcPts val="0"/>
              </a:spcAft>
              <a:buSzPts val="1800"/>
              <a:buChar char="●"/>
            </a:pPr>
            <a:r>
              <a:rPr lang="es"/>
              <a:t>Los </a:t>
            </a:r>
            <a:r>
              <a:rPr lang="es"/>
              <a:t>caminos</a:t>
            </a:r>
            <a:r>
              <a:rPr lang="es"/>
              <a:t> de transporte tienen múltiples variables, más allá de los caminos. (El diagrama que mostramos no es tan sencillo como aparenta) </a:t>
            </a:r>
            <a:endParaRPr/>
          </a:p>
          <a:p>
            <a:pPr indent="-342900" lvl="0" marL="457200" rtl="0" algn="l">
              <a:spcBef>
                <a:spcPts val="0"/>
              </a:spcBef>
              <a:spcAft>
                <a:spcPts val="0"/>
              </a:spcAft>
              <a:buSzPts val="1800"/>
              <a:buChar char="●"/>
            </a:pPr>
            <a:r>
              <a:rPr lang="es"/>
              <a:t>Al tener dos enfoques, se usaron varias técnicas del curso.</a:t>
            </a:r>
            <a:endParaRPr/>
          </a:p>
          <a:p>
            <a:pPr indent="-342900" lvl="0" marL="457200" rtl="0" algn="l">
              <a:spcBef>
                <a:spcPts val="0"/>
              </a:spcBef>
              <a:spcAft>
                <a:spcPts val="0"/>
              </a:spcAft>
              <a:buSzPts val="1800"/>
              <a:buChar char="●"/>
            </a:pPr>
            <a:r>
              <a:rPr lang="es"/>
              <a:t>Pueden aparecer resultados distintos dependiendo de </a:t>
            </a:r>
            <a:r>
              <a:rPr lang="es" sz="1900">
                <a:solidFill>
                  <a:srgbClr val="FFFFFF"/>
                </a:solidFill>
              </a:rPr>
              <a:t>cómo</a:t>
            </a:r>
            <a:r>
              <a:rPr lang="es"/>
              <a:t> se </a:t>
            </a:r>
            <a:r>
              <a:rPr lang="es"/>
              <a:t>plantee la simulación.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Referencias</a:t>
            </a:r>
            <a:endParaRPr/>
          </a:p>
        </p:txBody>
      </p:sp>
      <p:sp>
        <p:nvSpPr>
          <p:cNvPr id="268" name="Google Shape;268;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p>
          <a:p>
            <a:pPr indent="-330200" lvl="0" marL="457200" rtl="0" algn="just">
              <a:spcBef>
                <a:spcPts val="1600"/>
              </a:spcBef>
              <a:spcAft>
                <a:spcPts val="0"/>
              </a:spcAft>
              <a:buSzPts val="1600"/>
              <a:buChar char="●"/>
            </a:pPr>
            <a:r>
              <a:rPr lang="es" sz="1600"/>
              <a:t>Volvo, “¿Qué es la paradoja de Braess?”, Tecvolución, Volvo, 12 de diciembre de 2020, </a:t>
            </a:r>
            <a:r>
              <a:rPr lang="es" sz="1600" u="sng">
                <a:hlinkClick r:id="rId3"/>
              </a:rPr>
              <a:t>https://tecvolucion.com/la-paradoja-braess/</a:t>
            </a:r>
            <a:r>
              <a:rPr lang="es" sz="1600"/>
              <a:t>.</a:t>
            </a:r>
            <a:endParaRPr sz="1600"/>
          </a:p>
          <a:p>
            <a:pPr indent="-330200" lvl="0" marL="457200" rtl="0" algn="just">
              <a:spcBef>
                <a:spcPts val="0"/>
              </a:spcBef>
              <a:spcAft>
                <a:spcPts val="0"/>
              </a:spcAft>
              <a:buSzPts val="1600"/>
              <a:buChar char="●"/>
            </a:pPr>
            <a:r>
              <a:rPr lang="es" sz="1600"/>
              <a:t>Giesen, Ricardo; Delgado, Felipe; Ortuzar, Juan de Dios, “Paradoja de Braess”, Coursera &amp; Pontificia Universidad Católica de Chile. 12 de diciembre de 2020 </a:t>
            </a:r>
            <a:r>
              <a:rPr lang="es" sz="1600" u="sng">
                <a:hlinkClick r:id="rId4"/>
              </a:rPr>
              <a:t>https://es.coursera.org/lecture/analisis-sistemas-de-transporte/paradoja-de-braess-4V3ER</a:t>
            </a:r>
            <a:r>
              <a:rPr lang="es" sz="1600"/>
              <a:t>.</a:t>
            </a:r>
            <a:endParaRPr sz="1600"/>
          </a:p>
          <a:p>
            <a:pPr indent="-330200" lvl="0" marL="457200" rtl="0" algn="just">
              <a:spcBef>
                <a:spcPts val="0"/>
              </a:spcBef>
              <a:spcAft>
                <a:spcPts val="0"/>
              </a:spcAft>
              <a:buSzPts val="1600"/>
              <a:buChar char="●"/>
            </a:pPr>
            <a:r>
              <a:rPr lang="es" sz="1600"/>
              <a:t>Stokel-Walker, Chris, “¿Qué es exactamente la teoría de juegos?”, BBC, 24 de mayo de 2015, </a:t>
            </a:r>
            <a:r>
              <a:rPr lang="es" sz="1600" u="sng">
                <a:hlinkClick r:id="rId5"/>
              </a:rPr>
              <a:t>¿Qué es exactamente la teoría de juegos? - BBC News Mundo</a:t>
            </a:r>
            <a:endParaRPr sz="1600"/>
          </a:p>
          <a:p>
            <a:pPr indent="-330200" lvl="0" marL="457200" rtl="0" algn="just">
              <a:spcBef>
                <a:spcPts val="0"/>
              </a:spcBef>
              <a:spcAft>
                <a:spcPts val="0"/>
              </a:spcAft>
              <a:buSzPts val="1600"/>
              <a:buChar char="●"/>
            </a:pPr>
            <a:r>
              <a:rPr lang="es" sz="1600"/>
              <a:t>Torres Ricard, “Equilibrio de Nash”, tomado de apuntes de la maestría en finanzas del Instituto Tecnológico Autónomo de México, 2015</a:t>
            </a:r>
            <a:endParaRPr sz="2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Introducción  </a:t>
            </a:r>
            <a:endParaRPr/>
          </a:p>
        </p:txBody>
      </p:sp>
      <p:sp>
        <p:nvSpPr>
          <p:cNvPr id="73" name="Google Shape;73;p1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s"/>
              <a:t>Paradoja de Braess: </a:t>
            </a:r>
            <a:endParaRPr/>
          </a:p>
          <a:p>
            <a:pPr indent="-304800" lvl="1" marL="914400" rtl="0" algn="l">
              <a:spcBef>
                <a:spcPts val="0"/>
              </a:spcBef>
              <a:spcAft>
                <a:spcPts val="0"/>
              </a:spcAft>
              <a:buSzPts val="1200"/>
              <a:buChar char="-"/>
            </a:pPr>
            <a:r>
              <a:rPr lang="es"/>
              <a:t>En ocasiones, cuando aumentamos el número de caminos o de arcos en una red puede reducir la eficiencia de la misma. </a:t>
            </a:r>
            <a:endParaRPr/>
          </a:p>
          <a:p>
            <a:pPr indent="-304800" lvl="1" marL="914400" rtl="0" algn="l">
              <a:spcBef>
                <a:spcPts val="0"/>
              </a:spcBef>
              <a:spcAft>
                <a:spcPts val="0"/>
              </a:spcAft>
              <a:buSzPts val="1200"/>
              <a:buChar char="-"/>
            </a:pPr>
            <a:r>
              <a:rPr lang="es"/>
              <a:t>Ejemplo con 4000 conductores. </a:t>
            </a:r>
            <a:endParaRPr/>
          </a:p>
          <a:p>
            <a:pPr indent="0" lvl="0" marL="0" rtl="0" algn="l">
              <a:spcBef>
                <a:spcPts val="1600"/>
              </a:spcBef>
              <a:spcAft>
                <a:spcPts val="1600"/>
              </a:spcAft>
              <a:buNone/>
            </a:pPr>
            <a:r>
              <a:t/>
            </a:r>
            <a:endParaRPr sz="1300"/>
          </a:p>
        </p:txBody>
      </p:sp>
      <p:sp>
        <p:nvSpPr>
          <p:cNvPr id="74" name="Google Shape;74;p15"/>
          <p:cNvSpPr txBox="1"/>
          <p:nvPr>
            <p:ph idx="2" type="body"/>
          </p:nvPr>
        </p:nvSpPr>
        <p:spPr>
          <a:xfrm>
            <a:off x="4527600" y="1152475"/>
            <a:ext cx="3999900" cy="1438200"/>
          </a:xfrm>
          <a:prstGeom prst="rect">
            <a:avLst/>
          </a:prstGeom>
        </p:spPr>
        <p:txBody>
          <a:bodyPr anchorCtr="0" anchor="t" bIns="91425" lIns="91425" spcFirstLastPara="1" rIns="91425" wrap="square" tIns="91425">
            <a:noAutofit/>
          </a:bodyPr>
          <a:lstStyle/>
          <a:p>
            <a:pPr indent="0" lvl="0" marL="457200" rtl="0" algn="l">
              <a:spcBef>
                <a:spcPts val="0"/>
              </a:spcBef>
              <a:spcAft>
                <a:spcPts val="1600"/>
              </a:spcAft>
              <a:buNone/>
            </a:pPr>
            <a:r>
              <a:t/>
            </a:r>
            <a:endParaRPr/>
          </a:p>
        </p:txBody>
      </p:sp>
      <p:pic>
        <p:nvPicPr>
          <p:cNvPr id="75" name="Google Shape;75;p15"/>
          <p:cNvPicPr preferRelativeResize="0"/>
          <p:nvPr/>
        </p:nvPicPr>
        <p:blipFill>
          <a:blip r:embed="rId3">
            <a:alphaModFix/>
          </a:blip>
          <a:stretch>
            <a:fillRect/>
          </a:stretch>
        </p:blipFill>
        <p:spPr>
          <a:xfrm>
            <a:off x="687850" y="2952750"/>
            <a:ext cx="2695575" cy="1438275"/>
          </a:xfrm>
          <a:prstGeom prst="rect">
            <a:avLst/>
          </a:prstGeom>
          <a:noFill/>
          <a:ln>
            <a:noFill/>
          </a:ln>
        </p:spPr>
      </p:pic>
      <p:cxnSp>
        <p:nvCxnSpPr>
          <p:cNvPr id="76" name="Google Shape;76;p15"/>
          <p:cNvCxnSpPr>
            <a:stCxn id="75" idx="3"/>
            <a:endCxn id="77" idx="1"/>
          </p:cNvCxnSpPr>
          <p:nvPr/>
        </p:nvCxnSpPr>
        <p:spPr>
          <a:xfrm>
            <a:off x="3383425" y="3671888"/>
            <a:ext cx="1036200" cy="0"/>
          </a:xfrm>
          <a:prstGeom prst="straightConnector1">
            <a:avLst/>
          </a:prstGeom>
          <a:noFill/>
          <a:ln cap="flat" cmpd="sng" w="9525">
            <a:solidFill>
              <a:schemeClr val="dk2"/>
            </a:solidFill>
            <a:prstDash val="solid"/>
            <a:round/>
            <a:headEnd len="med" w="med" type="none"/>
            <a:tailEnd len="med" w="med" type="triangle"/>
          </a:ln>
        </p:spPr>
      </p:cxnSp>
      <p:pic>
        <p:nvPicPr>
          <p:cNvPr id="78" name="Google Shape;78;p15"/>
          <p:cNvPicPr preferRelativeResize="0"/>
          <p:nvPr/>
        </p:nvPicPr>
        <p:blipFill>
          <a:blip r:embed="rId4">
            <a:alphaModFix/>
          </a:blip>
          <a:stretch>
            <a:fillRect/>
          </a:stretch>
        </p:blipFill>
        <p:spPr>
          <a:xfrm>
            <a:off x="4527600" y="2964425"/>
            <a:ext cx="2695575" cy="1438275"/>
          </a:xfrm>
          <a:prstGeom prst="rect">
            <a:avLst/>
          </a:prstGeom>
          <a:noFill/>
          <a:ln>
            <a:noFill/>
          </a:ln>
        </p:spPr>
      </p:pic>
      <p:sp>
        <p:nvSpPr>
          <p:cNvPr id="79" name="Google Shape;79;p15"/>
          <p:cNvSpPr txBox="1"/>
          <p:nvPr/>
        </p:nvSpPr>
        <p:spPr>
          <a:xfrm>
            <a:off x="728675" y="4532700"/>
            <a:ext cx="2695500" cy="32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sz="1100">
                <a:solidFill>
                  <a:schemeClr val="accent3"/>
                </a:solidFill>
                <a:latin typeface="Average"/>
                <a:ea typeface="Average"/>
                <a:cs typeface="Average"/>
                <a:sym typeface="Average"/>
              </a:rPr>
              <a:t>Tiempo Promedio: 45 + 2000/100 = </a:t>
            </a:r>
            <a:r>
              <a:rPr lang="es" sz="1200">
                <a:solidFill>
                  <a:schemeClr val="accent3"/>
                </a:solidFill>
                <a:latin typeface="Average"/>
                <a:ea typeface="Average"/>
                <a:cs typeface="Average"/>
                <a:sym typeface="Average"/>
              </a:rPr>
              <a:t>65</a:t>
            </a:r>
            <a:endParaRPr sz="1300">
              <a:latin typeface="Average"/>
              <a:ea typeface="Average"/>
              <a:cs typeface="Average"/>
              <a:sym typeface="Average"/>
            </a:endParaRPr>
          </a:p>
        </p:txBody>
      </p:sp>
      <p:sp>
        <p:nvSpPr>
          <p:cNvPr id="80" name="Google Shape;80;p15"/>
          <p:cNvSpPr txBox="1"/>
          <p:nvPr/>
        </p:nvSpPr>
        <p:spPr>
          <a:xfrm>
            <a:off x="4527600" y="4564850"/>
            <a:ext cx="2898300" cy="32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100">
                <a:solidFill>
                  <a:schemeClr val="accent3"/>
                </a:solidFill>
                <a:latin typeface="Average"/>
                <a:ea typeface="Average"/>
                <a:cs typeface="Average"/>
                <a:sym typeface="Average"/>
              </a:rPr>
              <a:t>Tiempo Promedio: 4000/100 + 4000/100 = 80</a:t>
            </a:r>
            <a:endParaRPr sz="1100">
              <a:solidFill>
                <a:schemeClr val="accent3"/>
              </a:solidFill>
              <a:latin typeface="Average"/>
              <a:ea typeface="Average"/>
              <a:cs typeface="Average"/>
              <a:sym typeface="Average"/>
            </a:endParaRPr>
          </a:p>
          <a:p>
            <a:pPr indent="0" lvl="0" marL="0" rtl="0" algn="l">
              <a:spcBef>
                <a:spcPts val="1600"/>
              </a:spcBef>
              <a:spcAft>
                <a:spcPts val="0"/>
              </a:spcAft>
              <a:buNone/>
            </a:pPr>
            <a:r>
              <a:t/>
            </a:r>
            <a:endParaRPr>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Ejemplos reales </a:t>
            </a:r>
            <a:endParaRPr/>
          </a:p>
        </p:txBody>
      </p:sp>
      <p:sp>
        <p:nvSpPr>
          <p:cNvPr id="86" name="Google Shape;86;p16"/>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Nueva York </a:t>
            </a:r>
            <a:endParaRPr/>
          </a:p>
        </p:txBody>
      </p:sp>
      <p:sp>
        <p:nvSpPr>
          <p:cNvPr id="92" name="Google Shape;92;p17"/>
          <p:cNvSpPr txBox="1"/>
          <p:nvPr>
            <p:ph idx="1" type="body"/>
          </p:nvPr>
        </p:nvSpPr>
        <p:spPr>
          <a:xfrm>
            <a:off x="311700" y="1152475"/>
            <a:ext cx="2688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En el día de la tierra en 1993 se cerró una avenida completa. </a:t>
            </a:r>
            <a:endParaRPr/>
          </a:p>
          <a:p>
            <a:pPr indent="0" lvl="0" marL="457200" rtl="0" algn="l">
              <a:spcBef>
                <a:spcPts val="1600"/>
              </a:spcBef>
              <a:spcAft>
                <a:spcPts val="0"/>
              </a:spcAft>
              <a:buNone/>
            </a:pPr>
            <a:r>
              <a:t/>
            </a:r>
            <a:endParaRPr/>
          </a:p>
          <a:p>
            <a:pPr indent="-342900" lvl="0" marL="457200" rtl="0" algn="l">
              <a:spcBef>
                <a:spcPts val="1600"/>
              </a:spcBef>
              <a:spcAft>
                <a:spcPts val="0"/>
              </a:spcAft>
              <a:buSzPts val="1800"/>
              <a:buChar char="-"/>
            </a:pPr>
            <a:r>
              <a:rPr lang="es"/>
              <a:t>Expectativa-&gt; mucho más tráfico </a:t>
            </a:r>
            <a:endParaRPr/>
          </a:p>
          <a:p>
            <a:pPr indent="-342900" lvl="0" marL="457200" rtl="0" algn="l">
              <a:spcBef>
                <a:spcPts val="0"/>
              </a:spcBef>
              <a:spcAft>
                <a:spcPts val="0"/>
              </a:spcAft>
              <a:buSzPts val="1800"/>
              <a:buChar char="-"/>
            </a:pPr>
            <a:r>
              <a:rPr lang="es"/>
              <a:t>Realidad-&gt; menos tráfico de lo habitual. </a:t>
            </a:r>
            <a:endParaRPr/>
          </a:p>
        </p:txBody>
      </p:sp>
      <p:pic>
        <p:nvPicPr>
          <p:cNvPr id="93" name="Google Shape;93;p17"/>
          <p:cNvPicPr preferRelativeResize="0"/>
          <p:nvPr/>
        </p:nvPicPr>
        <p:blipFill>
          <a:blip r:embed="rId3">
            <a:alphaModFix/>
          </a:blip>
          <a:stretch>
            <a:fillRect/>
          </a:stretch>
        </p:blipFill>
        <p:spPr>
          <a:xfrm>
            <a:off x="3225333" y="675638"/>
            <a:ext cx="5703393" cy="4135125"/>
          </a:xfrm>
          <a:prstGeom prst="rect">
            <a:avLst/>
          </a:prstGeom>
          <a:noFill/>
          <a:ln>
            <a:noFill/>
          </a:ln>
        </p:spPr>
      </p:pic>
      <p:cxnSp>
        <p:nvCxnSpPr>
          <p:cNvPr id="94" name="Google Shape;94;p17"/>
          <p:cNvCxnSpPr/>
          <p:nvPr/>
        </p:nvCxnSpPr>
        <p:spPr>
          <a:xfrm flipH="1">
            <a:off x="5218475" y="439350"/>
            <a:ext cx="310800" cy="1853700"/>
          </a:xfrm>
          <a:prstGeom prst="straightConnector1">
            <a:avLst/>
          </a:prstGeom>
          <a:noFill/>
          <a:ln cap="flat" cmpd="sng" w="9525">
            <a:solidFill>
              <a:schemeClr val="dk2"/>
            </a:solidFill>
            <a:prstDash val="solid"/>
            <a:round/>
            <a:headEnd len="med" w="med" type="none"/>
            <a:tailEnd len="med" w="med" type="triangle"/>
          </a:ln>
        </p:spPr>
      </p:cxnSp>
      <p:sp>
        <p:nvSpPr>
          <p:cNvPr id="95" name="Google Shape;95;p17"/>
          <p:cNvSpPr txBox="1"/>
          <p:nvPr/>
        </p:nvSpPr>
        <p:spPr>
          <a:xfrm>
            <a:off x="5497125" y="203600"/>
            <a:ext cx="1660800" cy="35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Courier New"/>
                <a:ea typeface="Courier New"/>
                <a:cs typeface="Courier New"/>
                <a:sym typeface="Courier New"/>
              </a:rPr>
              <a:t>42nd Street</a:t>
            </a:r>
            <a:endParaRPr>
              <a:solidFill>
                <a:schemeClr val="dk1"/>
              </a:solidFill>
              <a:latin typeface="Courier New"/>
              <a:ea typeface="Courier New"/>
              <a:cs typeface="Courier New"/>
              <a:sym typeface="Courier Ne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Boston </a:t>
            </a:r>
            <a:endParaRPr/>
          </a:p>
        </p:txBody>
      </p:sp>
      <p:sp>
        <p:nvSpPr>
          <p:cNvPr id="101" name="Google Shape;101;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2" name="Google Shape;102;p18"/>
          <p:cNvPicPr preferRelativeResize="0"/>
          <p:nvPr/>
        </p:nvPicPr>
        <p:blipFill>
          <a:blip r:embed="rId3">
            <a:alphaModFix/>
          </a:blip>
          <a:stretch>
            <a:fillRect/>
          </a:stretch>
        </p:blipFill>
        <p:spPr>
          <a:xfrm>
            <a:off x="2025250" y="445025"/>
            <a:ext cx="6747876" cy="3980726"/>
          </a:xfrm>
          <a:prstGeom prst="rect">
            <a:avLst/>
          </a:prstGeom>
          <a:noFill/>
          <a:ln>
            <a:noFill/>
          </a:ln>
        </p:spPr>
      </p:pic>
      <p:cxnSp>
        <p:nvCxnSpPr>
          <p:cNvPr id="103" name="Google Shape;103;p18"/>
          <p:cNvCxnSpPr/>
          <p:nvPr/>
        </p:nvCxnSpPr>
        <p:spPr>
          <a:xfrm>
            <a:off x="4275525" y="2153850"/>
            <a:ext cx="632100" cy="2518200"/>
          </a:xfrm>
          <a:prstGeom prst="straightConnector1">
            <a:avLst/>
          </a:prstGeom>
          <a:noFill/>
          <a:ln cap="flat" cmpd="sng" w="9525">
            <a:solidFill>
              <a:schemeClr val="dk2"/>
            </a:solidFill>
            <a:prstDash val="solid"/>
            <a:round/>
            <a:headEnd len="med" w="med" type="none"/>
            <a:tailEnd len="med" w="med" type="triangle"/>
          </a:ln>
        </p:spPr>
      </p:cxnSp>
      <p:sp>
        <p:nvSpPr>
          <p:cNvPr id="104" name="Google Shape;104;p18"/>
          <p:cNvSpPr txBox="1"/>
          <p:nvPr/>
        </p:nvSpPr>
        <p:spPr>
          <a:xfrm>
            <a:off x="4874425" y="4562475"/>
            <a:ext cx="2400300" cy="28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Courier New"/>
                <a:ea typeface="Courier New"/>
                <a:cs typeface="Courier New"/>
                <a:sym typeface="Courier New"/>
              </a:rPr>
              <a:t>Main Street</a:t>
            </a:r>
            <a:endParaRPr>
              <a:solidFill>
                <a:schemeClr val="dk1"/>
              </a:solidFill>
              <a:latin typeface="Courier New"/>
              <a:ea typeface="Courier New"/>
              <a:cs typeface="Courier New"/>
              <a:sym typeface="Courier New"/>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Londres</a:t>
            </a:r>
            <a:endParaRPr/>
          </a:p>
        </p:txBody>
      </p:sp>
      <p:sp>
        <p:nvSpPr>
          <p:cNvPr id="110" name="Google Shape;110;p19"/>
          <p:cNvSpPr txBox="1"/>
          <p:nvPr>
            <p:ph idx="1" type="body"/>
          </p:nvPr>
        </p:nvSpPr>
        <p:spPr>
          <a:xfrm>
            <a:off x="311700" y="1686750"/>
            <a:ext cx="1730100" cy="2882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Puente que divide dos de las áreas más importantes de la ciudad. </a:t>
            </a:r>
            <a:endParaRPr/>
          </a:p>
        </p:txBody>
      </p:sp>
      <p:pic>
        <p:nvPicPr>
          <p:cNvPr id="111" name="Google Shape;111;p19"/>
          <p:cNvPicPr preferRelativeResize="0"/>
          <p:nvPr/>
        </p:nvPicPr>
        <p:blipFill>
          <a:blip r:embed="rId3">
            <a:alphaModFix/>
          </a:blip>
          <a:stretch>
            <a:fillRect/>
          </a:stretch>
        </p:blipFill>
        <p:spPr>
          <a:xfrm>
            <a:off x="2282424" y="208900"/>
            <a:ext cx="6470875" cy="4478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Seúl</a:t>
            </a:r>
            <a:endParaRPr/>
          </a:p>
        </p:txBody>
      </p:sp>
      <p:sp>
        <p:nvSpPr>
          <p:cNvPr id="117" name="Google Shape;117;p20"/>
          <p:cNvSpPr txBox="1"/>
          <p:nvPr>
            <p:ph idx="1" type="body"/>
          </p:nvPr>
        </p:nvSpPr>
        <p:spPr>
          <a:xfrm>
            <a:off x="311700" y="3684075"/>
            <a:ext cx="8076600" cy="106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Era una supervía de 6 carriles sobre un canal</a:t>
            </a:r>
            <a:endParaRPr/>
          </a:p>
          <a:p>
            <a:pPr indent="-342900" lvl="0" marL="457200" rtl="0" algn="l">
              <a:spcBef>
                <a:spcPts val="0"/>
              </a:spcBef>
              <a:spcAft>
                <a:spcPts val="0"/>
              </a:spcAft>
              <a:buSzPts val="1800"/>
              <a:buChar char="●"/>
            </a:pPr>
            <a:r>
              <a:rPr lang="es"/>
              <a:t>En 1999 se </a:t>
            </a:r>
            <a:r>
              <a:rPr lang="es"/>
              <a:t>demuele</a:t>
            </a:r>
            <a:r>
              <a:rPr lang="es"/>
              <a:t> la supervía en busca de salvar el canal</a:t>
            </a:r>
            <a:endParaRPr/>
          </a:p>
          <a:p>
            <a:pPr indent="-342900" lvl="0" marL="457200" rtl="0" algn="l">
              <a:spcBef>
                <a:spcPts val="0"/>
              </a:spcBef>
              <a:spcAft>
                <a:spcPts val="0"/>
              </a:spcAft>
              <a:buSzPts val="1800"/>
              <a:buChar char="●"/>
            </a:pPr>
            <a:r>
              <a:rPr lang="es"/>
              <a:t>Se minimizó el </a:t>
            </a:r>
            <a:r>
              <a:rPr lang="es"/>
              <a:t>tráfico</a:t>
            </a:r>
            <a:endParaRPr/>
          </a:p>
        </p:txBody>
      </p:sp>
      <p:pic>
        <p:nvPicPr>
          <p:cNvPr id="118" name="Google Shape;118;p20"/>
          <p:cNvPicPr preferRelativeResize="0"/>
          <p:nvPr/>
        </p:nvPicPr>
        <p:blipFill>
          <a:blip r:embed="rId3">
            <a:alphaModFix/>
          </a:blip>
          <a:stretch>
            <a:fillRect/>
          </a:stretch>
        </p:blipFill>
        <p:spPr>
          <a:xfrm>
            <a:off x="361936" y="1017723"/>
            <a:ext cx="7750724" cy="2572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Teoría de juegos</a:t>
            </a:r>
            <a:endParaRPr/>
          </a:p>
        </p:txBody>
      </p:sp>
      <p:sp>
        <p:nvSpPr>
          <p:cNvPr id="124" name="Google Shape;124;p2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457200" rtl="0" algn="l">
              <a:spcBef>
                <a:spcPts val="1600"/>
              </a:spcBef>
              <a:spcAft>
                <a:spcPts val="0"/>
              </a:spcAft>
              <a:buNone/>
            </a:pPr>
            <a:r>
              <a:t/>
            </a:r>
            <a:endParaRPr/>
          </a:p>
          <a:p>
            <a:pPr indent="-317500" lvl="0" marL="457200" rtl="0" algn="l">
              <a:spcBef>
                <a:spcPts val="1600"/>
              </a:spcBef>
              <a:spcAft>
                <a:spcPts val="0"/>
              </a:spcAft>
              <a:buSzPts val="1400"/>
              <a:buChar char="●"/>
            </a:pPr>
            <a:r>
              <a:rPr lang="es"/>
              <a:t>Forma racional de jugar un juego (tomar la mejor decisión)</a:t>
            </a:r>
            <a:endParaRPr/>
          </a:p>
          <a:p>
            <a:pPr indent="-317500" lvl="0" marL="457200" rtl="0" algn="l">
              <a:spcBef>
                <a:spcPts val="0"/>
              </a:spcBef>
              <a:spcAft>
                <a:spcPts val="0"/>
              </a:spcAft>
              <a:buSzPts val="1400"/>
              <a:buChar char="●"/>
            </a:pPr>
            <a:r>
              <a:rPr lang="es"/>
              <a:t>En la paradoja:  Los conductores son egoístas y racionales. Minimizan su tiempo de traslado.</a:t>
            </a:r>
            <a:endParaRPr/>
          </a:p>
          <a:p>
            <a:pPr indent="0" lvl="0" marL="457200" rtl="0" algn="l">
              <a:spcBef>
                <a:spcPts val="1600"/>
              </a:spcBef>
              <a:spcAft>
                <a:spcPts val="1600"/>
              </a:spcAft>
              <a:buNone/>
            </a:pPr>
            <a:r>
              <a:t/>
            </a:r>
            <a:endParaRPr/>
          </a:p>
        </p:txBody>
      </p:sp>
      <p:pic>
        <p:nvPicPr>
          <p:cNvPr id="125" name="Google Shape;125;p21"/>
          <p:cNvPicPr preferRelativeResize="0"/>
          <p:nvPr/>
        </p:nvPicPr>
        <p:blipFill>
          <a:blip r:embed="rId3">
            <a:alphaModFix/>
          </a:blip>
          <a:stretch>
            <a:fillRect/>
          </a:stretch>
        </p:blipFill>
        <p:spPr>
          <a:xfrm>
            <a:off x="5030050" y="1824213"/>
            <a:ext cx="3519026" cy="2072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